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3" r:id="rId6"/>
    <p:sldId id="262" r:id="rId7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3039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2892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C5C4-F695-43DB-B289-7BBBFC6CF979}" type="datetimeFigureOut">
              <a:rPr lang="ko-KR" altLang="en-US" smtClean="0"/>
              <a:t>2016-11-05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B7A31-2A1D-4F54-9F8C-6F3F6D60C0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4736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C5C4-F695-43DB-B289-7BBBFC6CF979}" type="datetimeFigureOut">
              <a:rPr lang="ko-KR" altLang="en-US" smtClean="0"/>
              <a:t>2016-11-05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B7A31-2A1D-4F54-9F8C-6F3F6D60C0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218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C5C4-F695-43DB-B289-7BBBFC6CF979}" type="datetimeFigureOut">
              <a:rPr lang="ko-KR" altLang="en-US" smtClean="0"/>
              <a:t>2016-11-05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B7A31-2A1D-4F54-9F8C-6F3F6D60C0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7252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C5C4-F695-43DB-B289-7BBBFC6CF979}" type="datetimeFigureOut">
              <a:rPr lang="ko-KR" altLang="en-US" smtClean="0"/>
              <a:t>2016-11-05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B7A31-2A1D-4F54-9F8C-6F3F6D60C0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01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C5C4-F695-43DB-B289-7BBBFC6CF979}" type="datetimeFigureOut">
              <a:rPr lang="ko-KR" altLang="en-US" smtClean="0"/>
              <a:t>2016-11-05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B7A31-2A1D-4F54-9F8C-6F3F6D60C0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165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C5C4-F695-43DB-B289-7BBBFC6CF979}" type="datetimeFigureOut">
              <a:rPr lang="ko-KR" altLang="en-US" smtClean="0"/>
              <a:t>2016-11-05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B7A31-2A1D-4F54-9F8C-6F3F6D60C0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6144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C5C4-F695-43DB-B289-7BBBFC6CF979}" type="datetimeFigureOut">
              <a:rPr lang="ko-KR" altLang="en-US" smtClean="0"/>
              <a:t>2016-11-05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B7A31-2A1D-4F54-9F8C-6F3F6D60C0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C5C4-F695-43DB-B289-7BBBFC6CF979}" type="datetimeFigureOut">
              <a:rPr lang="ko-KR" altLang="en-US" smtClean="0"/>
              <a:t>2016-11-05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B7A31-2A1D-4F54-9F8C-6F3F6D60C0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0787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C5C4-F695-43DB-B289-7BBBFC6CF979}" type="datetimeFigureOut">
              <a:rPr lang="ko-KR" altLang="en-US" smtClean="0"/>
              <a:t>2016-11-05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B7A31-2A1D-4F54-9F8C-6F3F6D60C0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5762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C5C4-F695-43DB-B289-7BBBFC6CF979}" type="datetimeFigureOut">
              <a:rPr lang="ko-KR" altLang="en-US" smtClean="0"/>
              <a:t>2016-11-05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B7A31-2A1D-4F54-9F8C-6F3F6D60C0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2936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C5C4-F695-43DB-B289-7BBBFC6CF979}" type="datetimeFigureOut">
              <a:rPr lang="ko-KR" altLang="en-US" smtClean="0"/>
              <a:t>2016-11-05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B7A31-2A1D-4F54-9F8C-6F3F6D60C0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0455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8C5C4-F695-43DB-B289-7BBBFC6CF979}" type="datetimeFigureOut">
              <a:rPr lang="ko-KR" altLang="en-US" smtClean="0"/>
              <a:t>2016-11-05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B7A31-2A1D-4F54-9F8C-6F3F6D60C0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132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그림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58000" cy="7566662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0" y="7212330"/>
            <a:ext cx="6858000" cy="1953703"/>
          </a:xfrm>
          <a:prstGeom prst="rect">
            <a:avLst/>
          </a:prstGeom>
          <a:solidFill>
            <a:srgbClr val="2C30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모서리가 둥근 직사각형 18"/>
          <p:cNvSpPr/>
          <p:nvPr/>
        </p:nvSpPr>
        <p:spPr>
          <a:xfrm>
            <a:off x="66445" y="1748657"/>
            <a:ext cx="3451860" cy="1238339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‘</a:t>
            </a:r>
            <a:r>
              <a:rPr lang="ko-KR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나는 누구인가</a:t>
            </a:r>
            <a:r>
              <a:rPr lang="en-US" altLang="ko-K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?’</a:t>
            </a:r>
          </a:p>
          <a:p>
            <a:pPr algn="ctr"/>
            <a:r>
              <a:rPr lang="en-US" altLang="ko-K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‘</a:t>
            </a:r>
            <a:r>
              <a:rPr lang="ko-KR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나</a:t>
            </a:r>
            <a:r>
              <a:rPr lang="en-US" altLang="ko-K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’</a:t>
            </a:r>
            <a:r>
              <a:rPr lang="ko-KR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를 이해하고 </a:t>
            </a:r>
            <a:r>
              <a:rPr lang="en-US" altLang="ko-K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</a:t>
            </a:r>
            <a:r>
              <a:rPr lang="ko-KR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변화하기 </a:t>
            </a:r>
            <a:endParaRPr lang="ko-KR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21816" y="8239885"/>
            <a:ext cx="2930486" cy="8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5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㈜</a:t>
            </a:r>
            <a:r>
              <a:rPr lang="ko-KR" altLang="en-US" sz="1050" dirty="0" err="1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위즈덤센터</a:t>
            </a:r>
            <a:endParaRPr lang="en-US" altLang="ko-KR" sz="1050" dirty="0">
              <a:solidFill>
                <a:schemeClr val="bg1"/>
              </a:solidFill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T: 02-6207-7430 F: 02-6207</a:t>
            </a:r>
          </a:p>
          <a:p>
            <a:pPr>
              <a:lnSpc>
                <a:spcPct val="150000"/>
              </a:lnSpc>
            </a:pPr>
            <a:r>
              <a:rPr lang="ko-KR" altLang="en-US" sz="105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서울특별시 강남구 </a:t>
            </a:r>
            <a:r>
              <a:rPr lang="ko-KR" altLang="en-US" sz="1050" dirty="0" err="1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선릉로</a:t>
            </a:r>
            <a:r>
              <a:rPr lang="ko-KR" altLang="en-US" sz="105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</a:t>
            </a:r>
            <a:r>
              <a:rPr lang="en-US" altLang="ko-KR" sz="105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162</a:t>
            </a:r>
            <a:r>
              <a:rPr lang="ko-KR" altLang="en-US" sz="105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길 </a:t>
            </a:r>
            <a:r>
              <a:rPr lang="en-US" altLang="ko-KR" sz="105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27-3 4</a:t>
            </a:r>
            <a:r>
              <a:rPr lang="ko-KR" altLang="en-US" sz="105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층</a:t>
            </a:r>
            <a:endParaRPr lang="ko-KR" altLang="en-US" sz="1050" dirty="0">
              <a:solidFill>
                <a:schemeClr val="bg1"/>
              </a:solidFill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2802787" y="8289202"/>
            <a:ext cx="941832" cy="816550"/>
            <a:chOff x="4685974" y="7447662"/>
            <a:chExt cx="1227947" cy="1278409"/>
          </a:xfrm>
        </p:grpSpPr>
        <p:pic>
          <p:nvPicPr>
            <p:cNvPr id="24" name="그림 23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80143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85974" y="7447662"/>
              <a:ext cx="1227947" cy="1051167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4728921" y="8340582"/>
              <a:ext cx="1185000" cy="38548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WISDOM CENTER</a:t>
              </a:r>
              <a:endParaRPr lang="ko-KR" alt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" name="그룹 30"/>
          <p:cNvGrpSpPr/>
          <p:nvPr/>
        </p:nvGrpSpPr>
        <p:grpSpPr>
          <a:xfrm>
            <a:off x="370347" y="7441970"/>
            <a:ext cx="1717005" cy="1535166"/>
            <a:chOff x="521072" y="7432635"/>
            <a:chExt cx="1717005" cy="1535166"/>
          </a:xfrm>
        </p:grpSpPr>
        <p:sp>
          <p:nvSpPr>
            <p:cNvPr id="29" name="타원 28"/>
            <p:cNvSpPr/>
            <p:nvPr/>
          </p:nvSpPr>
          <p:spPr>
            <a:xfrm>
              <a:off x="521072" y="7432635"/>
              <a:ext cx="1422028" cy="153516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altLang="ko-KR" sz="900" dirty="0" smtClean="0">
                <a:solidFill>
                  <a:srgbClr val="2C3039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65007" y="7527593"/>
              <a:ext cx="1573070" cy="14144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3400"/>
                </a:lnSpc>
              </a:pPr>
              <a:r>
                <a:rPr lang="en-US" altLang="ko-KR" sz="3200" dirty="0" smtClean="0">
                  <a:solidFill>
                    <a:srgbClr val="2C3039"/>
                  </a:solidFill>
                  <a:latin typeface="배달의민족 주아" panose="02020603020101020101" pitchFamily="18" charset="-127"/>
                  <a:ea typeface="배달의민족 주아" panose="02020603020101020101" pitchFamily="18" charset="-127"/>
                </a:rPr>
                <a:t>W</a:t>
              </a:r>
              <a:r>
                <a:rPr lang="en-US" altLang="ko-KR" sz="1600" dirty="0" smtClean="0">
                  <a:solidFill>
                    <a:srgbClr val="2C3039"/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hang’s</a:t>
              </a:r>
            </a:p>
            <a:p>
              <a:pPr>
                <a:lnSpc>
                  <a:spcPts val="3400"/>
                </a:lnSpc>
              </a:pPr>
              <a:r>
                <a:rPr lang="en-US" altLang="ko-KR" sz="3200" dirty="0" smtClean="0">
                  <a:solidFill>
                    <a:srgbClr val="2C3039"/>
                  </a:solidFill>
                  <a:latin typeface="배달의민족 주아" panose="02020603020101020101" pitchFamily="18" charset="-127"/>
                  <a:ea typeface="배달의민족 주아" panose="02020603020101020101" pitchFamily="18" charset="-127"/>
                </a:rPr>
                <a:t>P</a:t>
              </a:r>
              <a:r>
                <a:rPr lang="en-US" altLang="ko-KR" sz="1600" dirty="0" smtClean="0">
                  <a:solidFill>
                    <a:srgbClr val="2C3039"/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ersonality </a:t>
              </a:r>
            </a:p>
            <a:p>
              <a:pPr>
                <a:lnSpc>
                  <a:spcPts val="3400"/>
                </a:lnSpc>
              </a:pPr>
              <a:r>
                <a:rPr lang="en-US" altLang="ko-KR" sz="3200" dirty="0" smtClean="0">
                  <a:solidFill>
                    <a:srgbClr val="2C3039"/>
                  </a:solidFill>
                  <a:latin typeface="배달의민족 주아" panose="02020603020101020101" pitchFamily="18" charset="-127"/>
                  <a:ea typeface="배달의민족 주아" panose="02020603020101020101" pitchFamily="18" charset="-127"/>
                </a:rPr>
                <a:t>I</a:t>
              </a:r>
              <a:r>
                <a:rPr lang="en-US" altLang="ko-KR" sz="1600" dirty="0" smtClean="0">
                  <a:solidFill>
                    <a:srgbClr val="2C3039"/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nventory</a:t>
              </a:r>
              <a:endParaRPr lang="en-US" altLang="ko-KR" sz="1600" dirty="0">
                <a:solidFill>
                  <a:srgbClr val="2C3039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</p:txBody>
        </p:sp>
      </p:grpSp>
      <p:sp>
        <p:nvSpPr>
          <p:cNvPr id="36" name="모서리가 둥근 직사각형 35"/>
          <p:cNvSpPr/>
          <p:nvPr/>
        </p:nvSpPr>
        <p:spPr>
          <a:xfrm>
            <a:off x="66445" y="3867580"/>
            <a:ext cx="6505805" cy="432062"/>
          </a:xfrm>
          <a:prstGeom prst="roundRect">
            <a:avLst>
              <a:gd name="adj" fmla="val 50000"/>
            </a:avLst>
          </a:prstGeom>
          <a:solidFill>
            <a:srgbClr val="2C3039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WPI </a:t>
            </a:r>
            <a:r>
              <a:rPr lang="ko-KR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성격검사 프로파일</a:t>
            </a:r>
            <a:r>
              <a:rPr lang="en-US" altLang="ko-K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ko-KR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분석 결과</a:t>
            </a:r>
            <a:endParaRPr lang="ko-KR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86278" y="7605180"/>
            <a:ext cx="4709955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en-US" altLang="ko-KR" sz="100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WPI</a:t>
            </a:r>
            <a:r>
              <a:rPr lang="ko-KR" altLang="en-US" sz="100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검사 및 결과 내용은 저작권법 제 </a:t>
            </a:r>
            <a:r>
              <a:rPr lang="en-US" altLang="ko-KR" sz="100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53</a:t>
            </a:r>
            <a:r>
              <a:rPr lang="ko-KR" altLang="en-US" sz="100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조에 의하여 보호받는 저작물입니다</a:t>
            </a:r>
            <a:r>
              <a:rPr lang="en-US" altLang="ko-KR" sz="100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 </a:t>
            </a:r>
          </a:p>
          <a:p>
            <a:pPr latinLnBrk="0">
              <a:lnSpc>
                <a:spcPct val="150000"/>
              </a:lnSpc>
            </a:pPr>
            <a:r>
              <a:rPr lang="ko-KR" altLang="en-US" sz="100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본 내용의 무단 목제 및 배포를 할 경우 법적 제제를 받으실 수 있습니다</a:t>
            </a:r>
            <a:r>
              <a:rPr lang="en-US" altLang="ko-KR" sz="100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 </a:t>
            </a:r>
            <a:endParaRPr lang="ko-KR" altLang="en-US" sz="1000" dirty="0" smtClean="0">
              <a:solidFill>
                <a:schemeClr val="bg1"/>
              </a:solidFill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11188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30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모서리가 둥근 직사각형 21"/>
          <p:cNvSpPr/>
          <p:nvPr/>
        </p:nvSpPr>
        <p:spPr>
          <a:xfrm>
            <a:off x="96520" y="209582"/>
            <a:ext cx="6658610" cy="8614378"/>
          </a:xfrm>
          <a:prstGeom prst="roundRect">
            <a:avLst>
              <a:gd name="adj" fmla="val 3448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80988" y="577192"/>
            <a:ext cx="173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2C3039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WPI</a:t>
            </a:r>
            <a:r>
              <a:rPr lang="ko-KR" altLang="en-US" dirty="0" smtClean="0">
                <a:solidFill>
                  <a:srgbClr val="2C3039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란</a:t>
            </a:r>
            <a:r>
              <a:rPr lang="en-US" altLang="ko-KR" dirty="0" smtClean="0">
                <a:solidFill>
                  <a:srgbClr val="2C3039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?</a:t>
            </a:r>
            <a:endParaRPr lang="ko-KR" altLang="en-US" dirty="0">
              <a:solidFill>
                <a:srgbClr val="2C3039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6550" y="1125967"/>
            <a:ext cx="3384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2C3039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W</a:t>
            </a:r>
            <a:r>
              <a:rPr lang="en-US" altLang="ko-KR" sz="1400" dirty="0" smtClean="0">
                <a:solidFill>
                  <a:srgbClr val="2C3039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hang’s </a:t>
            </a:r>
            <a:r>
              <a:rPr lang="en-US" altLang="ko-KR" sz="1400" b="1" dirty="0" smtClean="0">
                <a:solidFill>
                  <a:srgbClr val="2C3039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P</a:t>
            </a:r>
            <a:r>
              <a:rPr lang="en-US" altLang="ko-KR" sz="1400" dirty="0" smtClean="0">
                <a:solidFill>
                  <a:srgbClr val="2C3039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ersonality </a:t>
            </a:r>
            <a:r>
              <a:rPr lang="en-US" altLang="ko-KR" sz="1400" b="1" dirty="0" smtClean="0">
                <a:solidFill>
                  <a:srgbClr val="2C3039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I</a:t>
            </a:r>
            <a:r>
              <a:rPr lang="en-US" altLang="ko-KR" sz="1400" dirty="0" smtClean="0">
                <a:solidFill>
                  <a:srgbClr val="2C3039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nventory</a:t>
            </a:r>
            <a:endParaRPr lang="ko-KR" altLang="en-US" sz="1400" dirty="0">
              <a:solidFill>
                <a:srgbClr val="2C3039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8150" y="1505879"/>
            <a:ext cx="61150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0">
              <a:lnSpc>
                <a:spcPct val="150000"/>
              </a:lnSpc>
            </a:pP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WPI</a:t>
            </a:r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는 심리학자 황상민 박사가 지난 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10</a:t>
            </a:r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여 년에 걸쳐 개발한 성격 및 심리 진단 도구 입니다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 </a:t>
            </a:r>
          </a:p>
          <a:p>
            <a:pPr algn="just" latinLnBrk="0">
              <a:lnSpc>
                <a:spcPct val="150000"/>
              </a:lnSpc>
            </a:pP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WPI</a:t>
            </a:r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는 한국 사람들의 성격과 심리에 대한 탐구와 실제 사례 적용을 통해 그 타당성과 신뢰성을 입증해왔습니다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</a:t>
            </a:r>
          </a:p>
          <a:p>
            <a:pPr algn="just" latinLnBrk="0">
              <a:lnSpc>
                <a:spcPct val="150000"/>
              </a:lnSpc>
            </a:pP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WPI</a:t>
            </a:r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는 개인이 지닌 성격적 특성이 무엇인지를 확인할 수 있을 뿐 아니라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, </a:t>
            </a:r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현재 자신의 상황과 삶에 대한 스스로의 문제 인식과 심리 이해를 돕는데 효과적인 진단 도구입니다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 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</p:txBody>
      </p:sp>
      <p:cxnSp>
        <p:nvCxnSpPr>
          <p:cNvPr id="13" name="직선 연결선 12"/>
          <p:cNvCxnSpPr>
            <a:endCxn id="10" idx="2"/>
          </p:cNvCxnSpPr>
          <p:nvPr/>
        </p:nvCxnSpPr>
        <p:spPr>
          <a:xfrm>
            <a:off x="336550" y="946524"/>
            <a:ext cx="86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80672" y="577192"/>
            <a:ext cx="1172528" cy="1217116"/>
          </a:xfrm>
          <a:prstGeom prst="rect">
            <a:avLst/>
          </a:prstGeom>
        </p:spPr>
      </p:pic>
      <p:sp>
        <p:nvSpPr>
          <p:cNvPr id="7" name="타원형 설명선 6"/>
          <p:cNvSpPr/>
          <p:nvPr/>
        </p:nvSpPr>
        <p:spPr>
          <a:xfrm>
            <a:off x="5003482" y="331347"/>
            <a:ext cx="754380" cy="491689"/>
          </a:xfrm>
          <a:prstGeom prst="wedgeEllipseCallout">
            <a:avLst>
              <a:gd name="adj1" fmla="val 45834"/>
              <a:gd name="adj2" fmla="val 5320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rgbClr val="2C3039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WPI !</a:t>
            </a:r>
            <a:endParaRPr lang="ko-KR" altLang="en-US" sz="1400" dirty="0">
              <a:solidFill>
                <a:srgbClr val="2C3039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13697" y="2795272"/>
            <a:ext cx="167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2C3039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WPI </a:t>
            </a:r>
            <a:r>
              <a:rPr lang="ko-KR" altLang="en-US" dirty="0" smtClean="0">
                <a:solidFill>
                  <a:srgbClr val="2C3039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유형 이론</a:t>
            </a:r>
            <a:endParaRPr lang="ko-KR" altLang="en-US" dirty="0">
              <a:solidFill>
                <a:srgbClr val="2C3039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5460" y="3287714"/>
            <a:ext cx="3384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 smtClean="0">
                <a:solidFill>
                  <a:srgbClr val="2C3039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Theoretical</a:t>
            </a:r>
            <a:r>
              <a:rPr lang="en-US" altLang="ko-K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1400" b="1" dirty="0" smtClean="0">
                <a:solidFill>
                  <a:srgbClr val="2C3039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background</a:t>
            </a:r>
            <a:endParaRPr lang="ko-KR" altLang="en-US" sz="1400" dirty="0">
              <a:solidFill>
                <a:srgbClr val="2C3039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8150" y="3648278"/>
            <a:ext cx="61849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0">
              <a:lnSpc>
                <a:spcPct val="150000"/>
              </a:lnSpc>
            </a:pP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WPI</a:t>
            </a:r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의 유형 이론은 기본적으로 주요 심리학의 성격 이론과 진단 개념을 기반으로 합니다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 </a:t>
            </a:r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인간의 비교적 안정적인 성격 요인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(big 5 </a:t>
            </a:r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요인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)</a:t>
            </a:r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과 마찬가지로</a:t>
            </a:r>
            <a:r>
              <a: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</a:t>
            </a:r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한국 사람들의 성격에서 주로 발견되는 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2</a:t>
            </a:r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개의 차원의 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5</a:t>
            </a:r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개의 주요 진단 기준을 활용하여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, </a:t>
            </a:r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개인의 성격적 특성을 </a:t>
            </a:r>
            <a:r>
              <a:rPr lang="ko-KR" altLang="en-US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프로파일링</a:t>
            </a:r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합니다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 </a:t>
            </a:r>
          </a:p>
          <a:p>
            <a:pPr algn="just" latinLnBrk="0">
              <a:lnSpc>
                <a:spcPct val="150000"/>
              </a:lnSpc>
            </a:pPr>
            <a:endParaRPr lang="en-US" altLang="ko-KR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pPr algn="just" latinLnBrk="0">
              <a:lnSpc>
                <a:spcPct val="150000"/>
              </a:lnSpc>
            </a:pP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WPI</a:t>
            </a:r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는 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‘</a:t>
            </a:r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자기평가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’</a:t>
            </a:r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와 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‘</a:t>
            </a:r>
            <a:r>
              <a:rPr lang="ko-KR" altLang="en-US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타인평가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’</a:t>
            </a:r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두 가지 차원의 점수를 통해 얻어진 프로파일을 통해 한 개인의 심리상태를 진단합니다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</a:t>
            </a:r>
          </a:p>
          <a:p>
            <a:pPr algn="just" latinLnBrk="0">
              <a:lnSpc>
                <a:spcPct val="150000"/>
              </a:lnSpc>
            </a:pP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‘</a:t>
            </a:r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자기평가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’</a:t>
            </a:r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는 한 개인이 보이는 자신의 심리 상태와 행동방식에 대한 인식을 의미하며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, ‘</a:t>
            </a:r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타인 평가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’</a:t>
            </a:r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는 타인에게 보이고자 하는 삶의 가치이며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, </a:t>
            </a:r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자신이 중요하게 여기는 삶의 가치이자 기준을 의미합니다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4877276" y="3180553"/>
            <a:ext cx="155273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그림 2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39" r="10536"/>
          <a:stretch/>
        </p:blipFill>
        <p:spPr>
          <a:xfrm>
            <a:off x="438150" y="2897095"/>
            <a:ext cx="760067" cy="767132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364892" y="8840519"/>
            <a:ext cx="4181475" cy="259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0">
              <a:lnSpc>
                <a:spcPct val="150000"/>
              </a:lnSpc>
            </a:pPr>
            <a:r>
              <a:rPr lang="en-US" altLang="ko-KR" sz="80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Copyright(c)2016.All rights reserved by </a:t>
            </a:r>
            <a:r>
              <a:rPr lang="ko-KR" altLang="en-US" sz="80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㈜위즈덤센터</a:t>
            </a:r>
          </a:p>
        </p:txBody>
      </p:sp>
      <p:grpSp>
        <p:nvGrpSpPr>
          <p:cNvPr id="15" name="그룹 14"/>
          <p:cNvGrpSpPr/>
          <p:nvPr/>
        </p:nvGrpSpPr>
        <p:grpSpPr>
          <a:xfrm>
            <a:off x="224357" y="5696509"/>
            <a:ext cx="3122690" cy="542052"/>
            <a:chOff x="812390" y="1377080"/>
            <a:chExt cx="4525290" cy="787853"/>
          </a:xfrm>
        </p:grpSpPr>
        <p:sp>
          <p:nvSpPr>
            <p:cNvPr id="16" name="TextBox 15"/>
            <p:cNvSpPr txBox="1"/>
            <p:nvPr/>
          </p:nvSpPr>
          <p:spPr>
            <a:xfrm>
              <a:off x="3123782" y="1377080"/>
              <a:ext cx="1659042" cy="3802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ko-KR" altLang="en-US" sz="1100" b="1" dirty="0">
                  <a:solidFill>
                    <a:schemeClr val="bg2">
                      <a:lumMod val="25000"/>
                    </a:schemeClr>
                  </a:solidFill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자기평가 유형</a:t>
              </a:r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812390" y="1829427"/>
              <a:ext cx="4525290" cy="3355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auto" latinLnBrk="0">
                <a:spcBef>
                  <a:spcPts val="0"/>
                </a:spcBef>
                <a:spcAft>
                  <a:spcPts val="371"/>
                </a:spcAft>
              </a:pPr>
              <a:r>
                <a:rPr kumimoji="0" lang="ko-KR" altLang="en-US" sz="900" dirty="0" smtClean="0">
                  <a:solidFill>
                    <a:schemeClr val="bg2">
                      <a:lumMod val="25000"/>
                    </a:schemeClr>
                  </a:solidFill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한 </a:t>
              </a:r>
              <a:r>
                <a:rPr kumimoji="0" lang="ko-KR" altLang="en-US" sz="900" dirty="0">
                  <a:solidFill>
                    <a:schemeClr val="bg2">
                      <a:lumMod val="25000"/>
                    </a:schemeClr>
                  </a:solidFill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개인이 자신의 심리와 행동방식에 대해 </a:t>
              </a:r>
              <a:r>
                <a:rPr kumimoji="0" lang="ko-KR" altLang="en-US" sz="900" dirty="0" smtClean="0">
                  <a:solidFill>
                    <a:schemeClr val="bg2">
                      <a:lumMod val="25000"/>
                    </a:schemeClr>
                  </a:solidFill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가는 </a:t>
              </a:r>
              <a:r>
                <a:rPr kumimoji="0" lang="ko-KR" altLang="en-US" sz="900" dirty="0" err="1" smtClean="0">
                  <a:solidFill>
                    <a:schemeClr val="bg2">
                      <a:lumMod val="25000"/>
                    </a:schemeClr>
                  </a:solidFill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셀프</a:t>
              </a:r>
              <a:r>
                <a:rPr kumimoji="0" lang="ko-KR" altLang="en-US" sz="900" dirty="0" smtClean="0">
                  <a:solidFill>
                    <a:schemeClr val="bg2">
                      <a:lumMod val="25000"/>
                    </a:schemeClr>
                  </a:solidFill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 </a:t>
              </a:r>
              <a:r>
                <a:rPr kumimoji="0" lang="ko-KR" altLang="en-US" sz="900" dirty="0">
                  <a:solidFill>
                    <a:schemeClr val="bg2">
                      <a:lumMod val="25000"/>
                    </a:schemeClr>
                  </a:solidFill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이미지</a:t>
              </a:r>
              <a:r>
                <a:rPr kumimoji="0" lang="en-US" altLang="ko-KR" sz="900" dirty="0">
                  <a:solidFill>
                    <a:schemeClr val="bg2">
                      <a:lumMod val="25000"/>
                    </a:schemeClr>
                  </a:solidFill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 </a:t>
              </a:r>
            </a:p>
          </p:txBody>
        </p:sp>
      </p:grpSp>
      <p:grpSp>
        <p:nvGrpSpPr>
          <p:cNvPr id="24" name="그룹 23"/>
          <p:cNvGrpSpPr/>
          <p:nvPr/>
        </p:nvGrpSpPr>
        <p:grpSpPr>
          <a:xfrm>
            <a:off x="3347047" y="5700098"/>
            <a:ext cx="2800215" cy="540300"/>
            <a:chOff x="5486332" y="1439310"/>
            <a:chExt cx="4057971" cy="785311"/>
          </a:xfrm>
        </p:grpSpPr>
        <p:sp>
          <p:nvSpPr>
            <p:cNvPr id="26" name="TextBox 25"/>
            <p:cNvSpPr txBox="1"/>
            <p:nvPr/>
          </p:nvSpPr>
          <p:spPr>
            <a:xfrm>
              <a:off x="6313741" y="1439310"/>
              <a:ext cx="1588961" cy="3802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ko-KR" altLang="en-US" sz="1100" b="1" dirty="0">
                  <a:solidFill>
                    <a:schemeClr val="bg2">
                      <a:lumMod val="25000"/>
                    </a:schemeClr>
                  </a:solidFill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타인평가 유형</a:t>
              </a: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5486332" y="1889113"/>
              <a:ext cx="4057971" cy="3355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auto" latinLnBrk="0">
                <a:spcBef>
                  <a:spcPts val="0"/>
                </a:spcBef>
                <a:spcAft>
                  <a:spcPts val="371"/>
                </a:spcAft>
              </a:pPr>
              <a:r>
                <a:rPr kumimoji="0" lang="ko-KR" altLang="en-US" sz="900" dirty="0" smtClean="0">
                  <a:solidFill>
                    <a:schemeClr val="bg2">
                      <a:lumMod val="25000"/>
                    </a:schemeClr>
                  </a:solidFill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타인에게 중요하게 부각하고자 하는 </a:t>
              </a:r>
              <a:r>
                <a:rPr kumimoji="0" lang="ko-KR" altLang="en-US" sz="900" dirty="0" err="1" smtClean="0">
                  <a:solidFill>
                    <a:schemeClr val="bg2">
                      <a:lumMod val="25000"/>
                    </a:schemeClr>
                  </a:solidFill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셀프</a:t>
              </a:r>
              <a:r>
                <a:rPr kumimoji="0" lang="ko-KR" altLang="en-US" sz="900" dirty="0" smtClean="0">
                  <a:solidFill>
                    <a:schemeClr val="bg2">
                      <a:lumMod val="25000"/>
                    </a:schemeClr>
                  </a:solidFill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 이미지</a:t>
              </a:r>
              <a:endParaRPr kumimoji="0" lang="en-US" altLang="ko-KR" sz="900" dirty="0">
                <a:solidFill>
                  <a:schemeClr val="bg2">
                    <a:lumMod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1785702" y="6499868"/>
            <a:ext cx="3279934" cy="1998094"/>
            <a:chOff x="2001588" y="2411201"/>
            <a:chExt cx="4922281" cy="3007496"/>
          </a:xfrm>
        </p:grpSpPr>
        <p:sp>
          <p:nvSpPr>
            <p:cNvPr id="31" name="TextBox 30"/>
            <p:cNvSpPr txBox="1"/>
            <p:nvPr/>
          </p:nvSpPr>
          <p:spPr>
            <a:xfrm>
              <a:off x="2003755" y="3029231"/>
              <a:ext cx="1800000" cy="509586"/>
            </a:xfrm>
            <a:prstGeom prst="rect">
              <a:avLst/>
            </a:prstGeom>
            <a:solidFill>
              <a:srgbClr val="E47F66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ko-KR" altLang="en-US" sz="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감성형</a:t>
              </a:r>
              <a:endParaRPr kumimoji="0" lang="en-US" altLang="ko-KR" sz="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" panose="020B0600000101010101" pitchFamily="50" charset="-127"/>
                <a:ea typeface="나눔스퀘어" panose="020B0600000101010101" pitchFamily="50" charset="-127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ko-KR" altLang="ko-KR" sz="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(</a:t>
              </a:r>
              <a:r>
                <a:rPr kumimoji="0" lang="ko-KR" altLang="en-US" sz="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로맨티스트</a:t>
              </a:r>
              <a:r>
                <a:rPr kumimoji="0" lang="en-US" altLang="ko-KR" sz="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)</a:t>
              </a:r>
              <a:endParaRPr kumimoji="0" lang="ko-KR" altLang="en-US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" panose="020B0600000101010101" pitchFamily="50" charset="-127"/>
                <a:ea typeface="나눔스퀘어" panose="020B0600000101010101" pitchFamily="50" charset="-127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003755" y="3635337"/>
              <a:ext cx="1800000" cy="509586"/>
            </a:xfrm>
            <a:prstGeom prst="rect">
              <a:avLst/>
            </a:prstGeom>
            <a:solidFill>
              <a:srgbClr val="A9D18E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ko-KR" altLang="en-US" sz="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사교형</a:t>
              </a:r>
              <a:endParaRPr kumimoji="0" lang="en-US" altLang="ko-KR" sz="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" panose="020B0600000101010101" pitchFamily="50" charset="-127"/>
                <a:ea typeface="나눔스퀘어" panose="020B0600000101010101" pitchFamily="50" charset="-127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ko-KR" altLang="ko-KR" sz="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(</a:t>
              </a:r>
              <a:r>
                <a:rPr kumimoji="0" lang="ko-KR" altLang="en-US" sz="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휴머니스트</a:t>
              </a:r>
              <a:r>
                <a:rPr kumimoji="0" lang="en-US" altLang="ko-KR" sz="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)</a:t>
              </a:r>
              <a:endParaRPr kumimoji="0" lang="ko-KR" altLang="en-US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" panose="020B0600000101010101" pitchFamily="50" charset="-127"/>
                <a:ea typeface="나눔스퀘어" panose="020B0600000101010101" pitchFamily="50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003755" y="4274697"/>
              <a:ext cx="1800000" cy="509586"/>
            </a:xfrm>
            <a:prstGeom prst="rect">
              <a:avLst/>
            </a:prstGeom>
            <a:solidFill>
              <a:srgbClr val="AA97D1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ko-KR" altLang="en-US" sz="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이상형</a:t>
              </a:r>
              <a:endParaRPr kumimoji="0" lang="en-US" altLang="ko-KR" sz="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" panose="020B0600000101010101" pitchFamily="50" charset="-127"/>
                <a:ea typeface="나눔스퀘어" panose="020B0600000101010101" pitchFamily="50" charset="-127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ko-KR" altLang="ko-KR" sz="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(</a:t>
              </a:r>
              <a:r>
                <a:rPr kumimoji="0" lang="ko-KR" altLang="en-US" sz="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아이디얼리스트</a:t>
              </a:r>
              <a:r>
                <a:rPr kumimoji="0" lang="en-US" altLang="ko-KR" sz="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)</a:t>
              </a:r>
              <a:endParaRPr kumimoji="0" lang="ko-KR" altLang="en-US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" panose="020B0600000101010101" pitchFamily="50" charset="-127"/>
                <a:ea typeface="나눔스퀘어" panose="020B0600000101010101" pitchFamily="50" charset="-127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003755" y="4894209"/>
              <a:ext cx="1800000" cy="509586"/>
            </a:xfrm>
            <a:prstGeom prst="rect">
              <a:avLst/>
            </a:prstGeom>
            <a:solidFill>
              <a:srgbClr val="FFD966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ko-KR" altLang="en-US" sz="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과제형</a:t>
              </a:r>
              <a:endParaRPr kumimoji="0" lang="en-US" altLang="ko-KR" sz="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" panose="020B0600000101010101" pitchFamily="50" charset="-127"/>
                <a:ea typeface="나눔스퀘어" panose="020B0600000101010101" pitchFamily="50" charset="-127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ko-KR" altLang="ko-KR" sz="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(</a:t>
              </a:r>
              <a:r>
                <a:rPr kumimoji="0" lang="ko-KR" altLang="en-US" sz="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에이전트</a:t>
              </a:r>
              <a:r>
                <a:rPr kumimoji="0" lang="en-US" altLang="ko-KR" sz="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)</a:t>
              </a:r>
              <a:endParaRPr kumimoji="0" lang="ko-KR" altLang="en-US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" panose="020B0600000101010101" pitchFamily="50" charset="-127"/>
                <a:ea typeface="나눔스퀘어" panose="020B0600000101010101" pitchFamily="50" charset="-127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001588" y="2411201"/>
              <a:ext cx="1800000" cy="509586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ko-KR" altLang="en-US" sz="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현실형</a:t>
              </a:r>
              <a:endParaRPr kumimoji="0" lang="en-US" altLang="ko-KR" sz="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" panose="020B0600000101010101" pitchFamily="50" charset="-127"/>
                <a:ea typeface="나눔스퀘어" panose="020B0600000101010101" pitchFamily="50" charset="-127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ko-KR" altLang="ko-KR" sz="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(</a:t>
              </a:r>
              <a:r>
                <a:rPr kumimoji="0" lang="ko-KR" altLang="en-US" sz="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리얼리스트</a:t>
              </a:r>
              <a:r>
                <a:rPr kumimoji="0" lang="en-US" altLang="ko-KR" sz="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)</a:t>
              </a:r>
              <a:endParaRPr kumimoji="0" lang="ko-KR" altLang="en-US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" panose="020B0600000101010101" pitchFamily="50" charset="-127"/>
                <a:ea typeface="나눔스퀘어" panose="020B0600000101010101" pitchFamily="50" charset="-127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123816" y="3045110"/>
              <a:ext cx="1799070" cy="509354"/>
            </a:xfrm>
            <a:prstGeom prst="rect">
              <a:avLst/>
            </a:prstGeom>
            <a:solidFill>
              <a:srgbClr val="E47F66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ko-KR" sz="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Trust</a:t>
              </a:r>
              <a:endParaRPr kumimoji="0" lang="ko-KR" altLang="en-US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" panose="020B0600000101010101" pitchFamily="50" charset="-127"/>
                <a:ea typeface="나눔스퀘어" panose="020B0600000101010101" pitchFamily="50" charset="-127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124799" y="3646435"/>
              <a:ext cx="1799070" cy="509354"/>
            </a:xfrm>
            <a:prstGeom prst="rect">
              <a:avLst/>
            </a:prstGeom>
            <a:solidFill>
              <a:srgbClr val="A9D18E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altLang="ko-KR" sz="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Manual</a:t>
              </a:r>
              <a:endParaRPr kumimoji="0" lang="ko-KR" altLang="en-US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" panose="020B0600000101010101" pitchFamily="50" charset="-127"/>
                <a:ea typeface="나눔스퀘어" panose="020B0600000101010101" pitchFamily="50" charset="-127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124799" y="4288186"/>
              <a:ext cx="1799070" cy="509354"/>
            </a:xfrm>
            <a:prstGeom prst="rect">
              <a:avLst/>
            </a:prstGeom>
            <a:solidFill>
              <a:srgbClr val="AA97D1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altLang="ko-KR" sz="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Self</a:t>
              </a:r>
              <a:endParaRPr kumimoji="0" lang="ko-KR" altLang="en-US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" panose="020B0600000101010101" pitchFamily="50" charset="-127"/>
                <a:ea typeface="나눔스퀘어" panose="020B0600000101010101" pitchFamily="50" charset="-127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124799" y="4909343"/>
              <a:ext cx="1799070" cy="509354"/>
            </a:xfrm>
            <a:prstGeom prst="rect">
              <a:avLst/>
            </a:prstGeom>
            <a:solidFill>
              <a:srgbClr val="FFD966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altLang="ko-KR" sz="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Culture</a:t>
              </a:r>
              <a:endParaRPr kumimoji="0" lang="ko-KR" altLang="en-US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" panose="020B0600000101010101" pitchFamily="50" charset="-127"/>
                <a:ea typeface="나눔스퀘어" panose="020B0600000101010101" pitchFamily="50" charset="-127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124799" y="2420660"/>
              <a:ext cx="1799070" cy="509354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altLang="ko-KR" sz="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Relation</a:t>
              </a:r>
              <a:endParaRPr kumimoji="0" lang="ko-KR" altLang="en-US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" panose="020B0600000101010101" pitchFamily="50" charset="-127"/>
                <a:ea typeface="나눔스퀘어" panose="020B0600000101010101" pitchFamily="50" charset="-127"/>
              </a:endParaRPr>
            </a:p>
          </p:txBody>
        </p:sp>
        <p:cxnSp>
          <p:nvCxnSpPr>
            <p:cNvPr id="41" name="직선 연결선 40"/>
            <p:cNvCxnSpPr>
              <a:stCxn id="35" idx="3"/>
              <a:endCxn id="40" idx="1"/>
            </p:cNvCxnSpPr>
            <p:nvPr/>
          </p:nvCxnSpPr>
          <p:spPr>
            <a:xfrm>
              <a:off x="3801588" y="2665994"/>
              <a:ext cx="1323211" cy="9343"/>
            </a:xfrm>
            <a:prstGeom prst="line">
              <a:avLst/>
            </a:prstGeom>
            <a:ln>
              <a:solidFill>
                <a:srgbClr val="9DC3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>
              <a:stCxn id="35" idx="3"/>
              <a:endCxn id="36" idx="1"/>
            </p:cNvCxnSpPr>
            <p:nvPr/>
          </p:nvCxnSpPr>
          <p:spPr>
            <a:xfrm>
              <a:off x="3801588" y="2665994"/>
              <a:ext cx="1322228" cy="633793"/>
            </a:xfrm>
            <a:prstGeom prst="line">
              <a:avLst/>
            </a:prstGeom>
            <a:ln>
              <a:solidFill>
                <a:srgbClr val="9DC3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/>
            <p:cNvCxnSpPr>
              <a:stCxn id="35" idx="3"/>
              <a:endCxn id="37" idx="1"/>
            </p:cNvCxnSpPr>
            <p:nvPr/>
          </p:nvCxnSpPr>
          <p:spPr>
            <a:xfrm>
              <a:off x="3801588" y="2665994"/>
              <a:ext cx="1323211" cy="1235118"/>
            </a:xfrm>
            <a:prstGeom prst="line">
              <a:avLst/>
            </a:prstGeom>
            <a:ln>
              <a:solidFill>
                <a:srgbClr val="9DC3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직선 연결선 43"/>
            <p:cNvCxnSpPr>
              <a:stCxn id="35" idx="3"/>
              <a:endCxn id="38" idx="1"/>
            </p:cNvCxnSpPr>
            <p:nvPr/>
          </p:nvCxnSpPr>
          <p:spPr>
            <a:xfrm>
              <a:off x="3801588" y="2665994"/>
              <a:ext cx="1323211" cy="1876869"/>
            </a:xfrm>
            <a:prstGeom prst="line">
              <a:avLst/>
            </a:prstGeom>
            <a:ln>
              <a:solidFill>
                <a:srgbClr val="9DC3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직선 연결선 44"/>
            <p:cNvCxnSpPr>
              <a:stCxn id="35" idx="3"/>
              <a:endCxn id="39" idx="1"/>
            </p:cNvCxnSpPr>
            <p:nvPr/>
          </p:nvCxnSpPr>
          <p:spPr>
            <a:xfrm>
              <a:off x="3801588" y="2665994"/>
              <a:ext cx="1323211" cy="2498026"/>
            </a:xfrm>
            <a:prstGeom prst="line">
              <a:avLst/>
            </a:prstGeom>
            <a:ln>
              <a:solidFill>
                <a:srgbClr val="9DC3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 45"/>
            <p:cNvCxnSpPr>
              <a:stCxn id="31" idx="3"/>
              <a:endCxn id="40" idx="1"/>
            </p:cNvCxnSpPr>
            <p:nvPr/>
          </p:nvCxnSpPr>
          <p:spPr>
            <a:xfrm flipV="1">
              <a:off x="3803755" y="2675336"/>
              <a:ext cx="1321044" cy="608687"/>
            </a:xfrm>
            <a:prstGeom prst="line">
              <a:avLst/>
            </a:prstGeom>
            <a:ln>
              <a:solidFill>
                <a:srgbClr val="E47F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직선 연결선 46"/>
            <p:cNvCxnSpPr>
              <a:stCxn id="31" idx="3"/>
              <a:endCxn id="36" idx="1"/>
            </p:cNvCxnSpPr>
            <p:nvPr/>
          </p:nvCxnSpPr>
          <p:spPr>
            <a:xfrm>
              <a:off x="3803755" y="3284023"/>
              <a:ext cx="1320061" cy="15764"/>
            </a:xfrm>
            <a:prstGeom prst="line">
              <a:avLst/>
            </a:prstGeom>
            <a:ln>
              <a:solidFill>
                <a:srgbClr val="E47F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연결선 47"/>
            <p:cNvCxnSpPr>
              <a:stCxn id="31" idx="3"/>
              <a:endCxn id="37" idx="1"/>
            </p:cNvCxnSpPr>
            <p:nvPr/>
          </p:nvCxnSpPr>
          <p:spPr>
            <a:xfrm>
              <a:off x="3803755" y="3284023"/>
              <a:ext cx="1321044" cy="617089"/>
            </a:xfrm>
            <a:prstGeom prst="line">
              <a:avLst/>
            </a:prstGeom>
            <a:ln>
              <a:solidFill>
                <a:srgbClr val="E47F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48"/>
            <p:cNvCxnSpPr>
              <a:stCxn id="31" idx="3"/>
              <a:endCxn id="38" idx="1"/>
            </p:cNvCxnSpPr>
            <p:nvPr/>
          </p:nvCxnSpPr>
          <p:spPr>
            <a:xfrm>
              <a:off x="3803755" y="3284023"/>
              <a:ext cx="1321044" cy="1258839"/>
            </a:xfrm>
            <a:prstGeom prst="line">
              <a:avLst/>
            </a:prstGeom>
            <a:ln>
              <a:solidFill>
                <a:srgbClr val="E47F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/>
            <p:cNvCxnSpPr>
              <a:stCxn id="31" idx="3"/>
              <a:endCxn id="39" idx="1"/>
            </p:cNvCxnSpPr>
            <p:nvPr/>
          </p:nvCxnSpPr>
          <p:spPr>
            <a:xfrm>
              <a:off x="3803755" y="3284023"/>
              <a:ext cx="1321044" cy="1879997"/>
            </a:xfrm>
            <a:prstGeom prst="line">
              <a:avLst/>
            </a:prstGeom>
            <a:ln>
              <a:solidFill>
                <a:srgbClr val="E47F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50"/>
            <p:cNvCxnSpPr>
              <a:stCxn id="32" idx="3"/>
              <a:endCxn id="40" idx="1"/>
            </p:cNvCxnSpPr>
            <p:nvPr/>
          </p:nvCxnSpPr>
          <p:spPr>
            <a:xfrm flipV="1">
              <a:off x="3803755" y="2675336"/>
              <a:ext cx="1321044" cy="1214793"/>
            </a:xfrm>
            <a:prstGeom prst="line">
              <a:avLst/>
            </a:prstGeom>
            <a:ln>
              <a:solidFill>
                <a:srgbClr val="A9D18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직선 연결선 51"/>
            <p:cNvCxnSpPr>
              <a:stCxn id="32" idx="3"/>
            </p:cNvCxnSpPr>
            <p:nvPr/>
          </p:nvCxnSpPr>
          <p:spPr>
            <a:xfrm flipV="1">
              <a:off x="3803755" y="3282376"/>
              <a:ext cx="966226" cy="607754"/>
            </a:xfrm>
            <a:prstGeom prst="line">
              <a:avLst/>
            </a:prstGeom>
            <a:ln>
              <a:solidFill>
                <a:srgbClr val="A9D18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직선 연결선 52"/>
            <p:cNvCxnSpPr>
              <a:stCxn id="32" idx="3"/>
              <a:endCxn id="37" idx="1"/>
            </p:cNvCxnSpPr>
            <p:nvPr/>
          </p:nvCxnSpPr>
          <p:spPr>
            <a:xfrm>
              <a:off x="3803755" y="3890130"/>
              <a:ext cx="1321044" cy="10982"/>
            </a:xfrm>
            <a:prstGeom prst="line">
              <a:avLst/>
            </a:prstGeom>
            <a:ln>
              <a:solidFill>
                <a:srgbClr val="A9D18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/>
            <p:cNvCxnSpPr>
              <a:stCxn id="32" idx="3"/>
              <a:endCxn id="38" idx="1"/>
            </p:cNvCxnSpPr>
            <p:nvPr/>
          </p:nvCxnSpPr>
          <p:spPr>
            <a:xfrm>
              <a:off x="3803755" y="3890130"/>
              <a:ext cx="1321044" cy="652733"/>
            </a:xfrm>
            <a:prstGeom prst="line">
              <a:avLst/>
            </a:prstGeom>
            <a:ln>
              <a:solidFill>
                <a:srgbClr val="A9D18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연결선 54"/>
            <p:cNvCxnSpPr>
              <a:stCxn id="32" idx="3"/>
              <a:endCxn id="39" idx="1"/>
            </p:cNvCxnSpPr>
            <p:nvPr/>
          </p:nvCxnSpPr>
          <p:spPr>
            <a:xfrm>
              <a:off x="3803755" y="3890130"/>
              <a:ext cx="1321044" cy="1273890"/>
            </a:xfrm>
            <a:prstGeom prst="line">
              <a:avLst/>
            </a:prstGeom>
            <a:ln>
              <a:solidFill>
                <a:srgbClr val="A9D18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직선 연결선 55"/>
            <p:cNvCxnSpPr>
              <a:stCxn id="33" idx="3"/>
              <a:endCxn id="40" idx="1"/>
            </p:cNvCxnSpPr>
            <p:nvPr/>
          </p:nvCxnSpPr>
          <p:spPr>
            <a:xfrm flipV="1">
              <a:off x="3803755" y="2675336"/>
              <a:ext cx="1321044" cy="1854154"/>
            </a:xfrm>
            <a:prstGeom prst="line">
              <a:avLst/>
            </a:prstGeom>
            <a:ln>
              <a:solidFill>
                <a:srgbClr val="AA97D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직선 연결선 56"/>
            <p:cNvCxnSpPr>
              <a:stCxn id="33" idx="3"/>
              <a:endCxn id="36" idx="1"/>
            </p:cNvCxnSpPr>
            <p:nvPr/>
          </p:nvCxnSpPr>
          <p:spPr>
            <a:xfrm flipV="1">
              <a:off x="3803755" y="3299787"/>
              <a:ext cx="1320061" cy="1229704"/>
            </a:xfrm>
            <a:prstGeom prst="line">
              <a:avLst/>
            </a:prstGeom>
            <a:ln>
              <a:solidFill>
                <a:srgbClr val="AA97D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연결선 57"/>
            <p:cNvCxnSpPr>
              <a:stCxn id="33" idx="3"/>
              <a:endCxn id="37" idx="1"/>
            </p:cNvCxnSpPr>
            <p:nvPr/>
          </p:nvCxnSpPr>
          <p:spPr>
            <a:xfrm flipV="1">
              <a:off x="3803755" y="3901112"/>
              <a:ext cx="1321044" cy="628379"/>
            </a:xfrm>
            <a:prstGeom prst="line">
              <a:avLst/>
            </a:prstGeom>
            <a:ln>
              <a:solidFill>
                <a:srgbClr val="AA97D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직선 연결선 58"/>
            <p:cNvCxnSpPr>
              <a:stCxn id="33" idx="3"/>
              <a:endCxn id="38" idx="1"/>
            </p:cNvCxnSpPr>
            <p:nvPr/>
          </p:nvCxnSpPr>
          <p:spPr>
            <a:xfrm>
              <a:off x="3803755" y="4529490"/>
              <a:ext cx="1321044" cy="13372"/>
            </a:xfrm>
            <a:prstGeom prst="line">
              <a:avLst/>
            </a:prstGeom>
            <a:ln>
              <a:solidFill>
                <a:srgbClr val="AA97D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직선 연결선 59"/>
            <p:cNvCxnSpPr>
              <a:stCxn id="33" idx="3"/>
              <a:endCxn id="39" idx="1"/>
            </p:cNvCxnSpPr>
            <p:nvPr/>
          </p:nvCxnSpPr>
          <p:spPr>
            <a:xfrm>
              <a:off x="3803755" y="4529489"/>
              <a:ext cx="1321044" cy="634531"/>
            </a:xfrm>
            <a:prstGeom prst="line">
              <a:avLst/>
            </a:prstGeom>
            <a:ln>
              <a:solidFill>
                <a:srgbClr val="AA97D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직선 연결선 60"/>
            <p:cNvCxnSpPr>
              <a:stCxn id="34" idx="3"/>
              <a:endCxn id="40" idx="1"/>
            </p:cNvCxnSpPr>
            <p:nvPr/>
          </p:nvCxnSpPr>
          <p:spPr>
            <a:xfrm flipV="1">
              <a:off x="3803755" y="2675336"/>
              <a:ext cx="1321044" cy="2473666"/>
            </a:xfrm>
            <a:prstGeom prst="line">
              <a:avLst/>
            </a:prstGeom>
            <a:ln>
              <a:solidFill>
                <a:srgbClr val="FFD9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/>
            <p:cNvCxnSpPr>
              <a:stCxn id="34" idx="3"/>
              <a:endCxn id="36" idx="1"/>
            </p:cNvCxnSpPr>
            <p:nvPr/>
          </p:nvCxnSpPr>
          <p:spPr>
            <a:xfrm flipV="1">
              <a:off x="3803755" y="3299787"/>
              <a:ext cx="1320061" cy="1849216"/>
            </a:xfrm>
            <a:prstGeom prst="line">
              <a:avLst/>
            </a:prstGeom>
            <a:ln>
              <a:solidFill>
                <a:srgbClr val="FFD9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직선 연결선 62"/>
            <p:cNvCxnSpPr>
              <a:stCxn id="34" idx="3"/>
              <a:endCxn id="37" idx="1"/>
            </p:cNvCxnSpPr>
            <p:nvPr/>
          </p:nvCxnSpPr>
          <p:spPr>
            <a:xfrm flipV="1">
              <a:off x="3803755" y="3901112"/>
              <a:ext cx="1321044" cy="1247891"/>
            </a:xfrm>
            <a:prstGeom prst="line">
              <a:avLst/>
            </a:prstGeom>
            <a:ln>
              <a:solidFill>
                <a:srgbClr val="FFD9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직선 연결선 63"/>
            <p:cNvCxnSpPr>
              <a:stCxn id="34" idx="3"/>
              <a:endCxn id="38" idx="1"/>
            </p:cNvCxnSpPr>
            <p:nvPr/>
          </p:nvCxnSpPr>
          <p:spPr>
            <a:xfrm flipV="1">
              <a:off x="3803755" y="4542862"/>
              <a:ext cx="1321044" cy="606140"/>
            </a:xfrm>
            <a:prstGeom prst="line">
              <a:avLst/>
            </a:prstGeom>
            <a:ln>
              <a:solidFill>
                <a:srgbClr val="FFD9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직선 연결선 64"/>
            <p:cNvCxnSpPr>
              <a:stCxn id="34" idx="3"/>
              <a:endCxn id="39" idx="1"/>
            </p:cNvCxnSpPr>
            <p:nvPr/>
          </p:nvCxnSpPr>
          <p:spPr>
            <a:xfrm>
              <a:off x="3803755" y="5149001"/>
              <a:ext cx="1321044" cy="15019"/>
            </a:xfrm>
            <a:prstGeom prst="line">
              <a:avLst/>
            </a:prstGeom>
            <a:ln>
              <a:solidFill>
                <a:srgbClr val="FFD9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직사각형 65"/>
          <p:cNvSpPr/>
          <p:nvPr/>
        </p:nvSpPr>
        <p:spPr>
          <a:xfrm>
            <a:off x="322898" y="7095527"/>
            <a:ext cx="1207930" cy="723275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85725" indent="-85725" latinLnBrk="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800" spc="-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한 </a:t>
            </a:r>
            <a:r>
              <a:rPr lang="ko-KR" altLang="en-US" sz="800" spc="-1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개인이 가진 본래적인 </a:t>
            </a:r>
            <a:r>
              <a:rPr lang="ko-KR" altLang="en-US" sz="800" spc="-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성향</a:t>
            </a:r>
            <a:endParaRPr lang="en-US" altLang="ko-KR" sz="800" spc="-100" dirty="0" smtClean="0">
              <a:solidFill>
                <a:schemeClr val="tx1">
                  <a:lumMod val="65000"/>
                  <a:lumOff val="35000"/>
                </a:schemeClr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  <a:p>
            <a:pPr marL="85725" indent="-85725" latinLnBrk="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800" spc="-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자신의 심리와 행동방식에 대해 가지는 이미지</a:t>
            </a:r>
            <a:endParaRPr lang="en-US" altLang="ko-KR" sz="800" spc="-100" dirty="0">
              <a:solidFill>
                <a:schemeClr val="tx1">
                  <a:lumMod val="65000"/>
                  <a:lumOff val="35000"/>
                </a:schemeClr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5409443" y="6873105"/>
            <a:ext cx="1143757" cy="1277273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180000" indent="-180000" latinLnBrk="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800" spc="-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개인이 타인과의 관계나 사회적 맥락에서 스스로 중요하다고 인식하는 특성</a:t>
            </a:r>
            <a:endParaRPr lang="en-US" altLang="ko-KR" sz="800" spc="-100" dirty="0" smtClean="0">
              <a:solidFill>
                <a:schemeClr val="tx1">
                  <a:lumMod val="65000"/>
                  <a:lumOff val="35000"/>
                </a:schemeClr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  <a:p>
            <a:pPr marL="180000" indent="-180000" latinLnBrk="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800" spc="-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개인이 자신의 삶에서 중요하게 생각하는 가치나 라이프스타일을 반영</a:t>
            </a:r>
            <a:endParaRPr lang="en-US" altLang="ko-KR" sz="800" spc="-100" dirty="0">
              <a:solidFill>
                <a:schemeClr val="tx1">
                  <a:lumMod val="65000"/>
                  <a:lumOff val="35000"/>
                </a:schemeClr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5206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30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모서리가 둥근 직사각형 21"/>
          <p:cNvSpPr/>
          <p:nvPr/>
        </p:nvSpPr>
        <p:spPr>
          <a:xfrm>
            <a:off x="96520" y="209582"/>
            <a:ext cx="6658610" cy="8614378"/>
          </a:xfrm>
          <a:prstGeom prst="roundRect">
            <a:avLst>
              <a:gd name="adj" fmla="val 3448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1364892" y="8840519"/>
            <a:ext cx="4181475" cy="259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0">
              <a:lnSpc>
                <a:spcPct val="150000"/>
              </a:lnSpc>
            </a:pPr>
            <a:r>
              <a:rPr lang="en-US" altLang="ko-KR" sz="80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Copyright(c)2016.All rights reserved by </a:t>
            </a:r>
            <a:r>
              <a:rPr lang="ko-KR" altLang="en-US" sz="80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㈜위즈덤센터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4000" y="519629"/>
            <a:ext cx="243205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2C3039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WPI </a:t>
            </a:r>
            <a:r>
              <a:rPr lang="ko-KR" altLang="en-US" dirty="0" smtClean="0">
                <a:solidFill>
                  <a:srgbClr val="2C3039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유형 알아보기</a:t>
            </a:r>
            <a:endParaRPr lang="ko-KR" altLang="en-US" dirty="0">
              <a:solidFill>
                <a:srgbClr val="2C3039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72569" y="1400092"/>
            <a:ext cx="1236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자기평가</a:t>
            </a:r>
            <a:endParaRPr lang="ko-KR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cxnSp>
        <p:nvCxnSpPr>
          <p:cNvPr id="21" name="직선 연결선 20"/>
          <p:cNvCxnSpPr>
            <a:endCxn id="15" idx="2"/>
          </p:cNvCxnSpPr>
          <p:nvPr/>
        </p:nvCxnSpPr>
        <p:spPr>
          <a:xfrm>
            <a:off x="309561" y="888961"/>
            <a:ext cx="201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모서리가 둥근 직사각형 23"/>
          <p:cNvSpPr/>
          <p:nvPr/>
        </p:nvSpPr>
        <p:spPr>
          <a:xfrm>
            <a:off x="444500" y="1319307"/>
            <a:ext cx="5892800" cy="3016279"/>
          </a:xfrm>
          <a:prstGeom prst="roundRect">
            <a:avLst>
              <a:gd name="adj" fmla="val 4141"/>
            </a:avLst>
          </a:prstGeom>
          <a:noFill/>
          <a:ln w="158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6" name="그림 25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998" y="3640675"/>
            <a:ext cx="641191" cy="641191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2516836" y="3329465"/>
            <a:ext cx="170814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0">
              <a:lnSpc>
                <a:spcPct val="150000"/>
              </a:lnSpc>
            </a:pPr>
            <a:r>
              <a:rPr lang="ko-KR" altLang="en-US" sz="1000" b="1" dirty="0" smtClean="0">
                <a:solidFill>
                  <a:srgbClr val="FF99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자기평가 차원의 </a:t>
            </a:r>
            <a:r>
              <a:rPr lang="en-US" altLang="ko-KR" sz="1000" b="1" dirty="0" smtClean="0">
                <a:solidFill>
                  <a:srgbClr val="FF99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5</a:t>
            </a:r>
            <a:r>
              <a:rPr lang="ko-KR" altLang="en-US" sz="1000" b="1" dirty="0" smtClean="0">
                <a:solidFill>
                  <a:srgbClr val="FF99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가지 유형</a:t>
            </a:r>
          </a:p>
        </p:txBody>
      </p:sp>
      <p:grpSp>
        <p:nvGrpSpPr>
          <p:cNvPr id="28" name="그룹 27"/>
          <p:cNvGrpSpPr/>
          <p:nvPr/>
        </p:nvGrpSpPr>
        <p:grpSpPr>
          <a:xfrm>
            <a:off x="1176011" y="2495849"/>
            <a:ext cx="4391112" cy="1314319"/>
            <a:chOff x="1118000" y="1348459"/>
            <a:chExt cx="4581212" cy="1544802"/>
          </a:xfrm>
        </p:grpSpPr>
        <p:sp>
          <p:nvSpPr>
            <p:cNvPr id="29" name="타원형 설명선 28"/>
            <p:cNvSpPr/>
            <p:nvPr/>
          </p:nvSpPr>
          <p:spPr>
            <a:xfrm>
              <a:off x="1118000" y="2118561"/>
              <a:ext cx="971550" cy="774700"/>
            </a:xfrm>
            <a:prstGeom prst="wedgeEllipseCallout">
              <a:avLst>
                <a:gd name="adj1" fmla="val 58252"/>
                <a:gd name="adj2" fmla="val 42009"/>
              </a:avLst>
            </a:prstGeom>
            <a:solidFill>
              <a:srgbClr val="80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/>
            </a:p>
          </p:txBody>
        </p:sp>
        <p:sp>
          <p:nvSpPr>
            <p:cNvPr id="30" name="타원형 설명선 29"/>
            <p:cNvSpPr/>
            <p:nvPr/>
          </p:nvSpPr>
          <p:spPr>
            <a:xfrm>
              <a:off x="4689656" y="2118561"/>
              <a:ext cx="971550" cy="774700"/>
            </a:xfrm>
            <a:prstGeom prst="wedgeEllipseCallout">
              <a:avLst>
                <a:gd name="adj1" fmla="val -62663"/>
                <a:gd name="adj2" fmla="val 42009"/>
              </a:avLst>
            </a:prstGeom>
            <a:solidFill>
              <a:srgbClr val="80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/>
            </a:p>
          </p:txBody>
        </p:sp>
        <p:sp>
          <p:nvSpPr>
            <p:cNvPr id="31" name="타원형 설명선 30"/>
            <p:cNvSpPr/>
            <p:nvPr/>
          </p:nvSpPr>
          <p:spPr>
            <a:xfrm>
              <a:off x="3952686" y="1502820"/>
              <a:ext cx="971550" cy="774700"/>
            </a:xfrm>
            <a:prstGeom prst="wedgeEllipseCallout">
              <a:avLst>
                <a:gd name="adj1" fmla="val -35212"/>
                <a:gd name="adj2" fmla="val 50205"/>
              </a:avLst>
            </a:prstGeom>
            <a:solidFill>
              <a:srgbClr val="9CA0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/>
            </a:p>
          </p:txBody>
        </p:sp>
        <p:sp>
          <p:nvSpPr>
            <p:cNvPr id="32" name="타원형 설명선 31"/>
            <p:cNvSpPr/>
            <p:nvPr/>
          </p:nvSpPr>
          <p:spPr>
            <a:xfrm>
              <a:off x="1857562" y="1508714"/>
              <a:ext cx="971550" cy="774700"/>
            </a:xfrm>
            <a:prstGeom prst="wedgeEllipseCallout">
              <a:avLst>
                <a:gd name="adj1" fmla="val 40605"/>
                <a:gd name="adj2" fmla="val 48566"/>
              </a:avLst>
            </a:prstGeom>
            <a:solidFill>
              <a:srgbClr val="9CA0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/>
            </a:p>
          </p:txBody>
        </p:sp>
        <p:sp>
          <p:nvSpPr>
            <p:cNvPr id="33" name="타원형 설명선 32"/>
            <p:cNvSpPr/>
            <p:nvPr/>
          </p:nvSpPr>
          <p:spPr>
            <a:xfrm>
              <a:off x="2905124" y="1348459"/>
              <a:ext cx="971550" cy="774700"/>
            </a:xfrm>
            <a:prstGeom prst="wedgeEllipseCallout">
              <a:avLst>
                <a:gd name="adj1" fmla="val -1879"/>
                <a:gd name="adj2" fmla="val 68238"/>
              </a:avLst>
            </a:prstGeom>
            <a:solidFill>
              <a:srgbClr val="80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177364" y="2240005"/>
              <a:ext cx="857250" cy="487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lnSpc>
                  <a:spcPct val="150000"/>
                </a:lnSpc>
              </a:pPr>
              <a:r>
                <a:rPr lang="ko-KR" altLang="en-US" sz="9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리얼리스트</a:t>
              </a:r>
              <a:endParaRPr lang="en-US" altLang="ko-KR" sz="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  <a:p>
              <a:pPr algn="ctr" latinLnBrk="0">
                <a:lnSpc>
                  <a:spcPct val="150000"/>
                </a:lnSpc>
              </a:pPr>
              <a:r>
                <a:rPr lang="en-US" altLang="ko-KR" sz="9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(Realist)</a:t>
              </a:r>
              <a:endParaRPr lang="ko-KR" altLang="en-US" sz="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819556" y="1614314"/>
              <a:ext cx="1047562" cy="487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lnSpc>
                  <a:spcPct val="150000"/>
                </a:lnSpc>
              </a:pPr>
              <a:r>
                <a:rPr lang="ko-KR" altLang="en-US" sz="9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로맨티스트</a:t>
              </a:r>
              <a:endParaRPr lang="en-US" altLang="ko-KR" sz="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  <a:p>
              <a:pPr algn="ctr" latinLnBrk="0">
                <a:lnSpc>
                  <a:spcPct val="150000"/>
                </a:lnSpc>
              </a:pPr>
              <a:r>
                <a:rPr lang="en-US" altLang="ko-KR" sz="9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(Romanticist)</a:t>
              </a:r>
              <a:endParaRPr lang="ko-KR" altLang="en-US" sz="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853550" y="1465116"/>
              <a:ext cx="1047562" cy="487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lnSpc>
                  <a:spcPct val="150000"/>
                </a:lnSpc>
              </a:pPr>
              <a:r>
                <a:rPr lang="ko-KR" altLang="en-US" sz="9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휴머니스트</a:t>
              </a:r>
              <a:endParaRPr lang="en-US" altLang="ko-KR" sz="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  <a:p>
              <a:pPr algn="ctr" latinLnBrk="0">
                <a:lnSpc>
                  <a:spcPct val="150000"/>
                </a:lnSpc>
              </a:pPr>
              <a:r>
                <a:rPr lang="en-US" altLang="ko-KR" sz="9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(Humanist)</a:t>
              </a:r>
              <a:endParaRPr lang="ko-KR" altLang="en-US" sz="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901138" y="1625149"/>
              <a:ext cx="1074645" cy="487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lnSpc>
                  <a:spcPct val="150000"/>
                </a:lnSpc>
              </a:pPr>
              <a:r>
                <a:rPr lang="ko-KR" altLang="en-US" sz="9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아이디얼리스트</a:t>
              </a:r>
              <a:endParaRPr lang="en-US" altLang="ko-KR" sz="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  <a:p>
              <a:pPr algn="ctr" latinLnBrk="0">
                <a:lnSpc>
                  <a:spcPct val="150000"/>
                </a:lnSpc>
              </a:pPr>
              <a:r>
                <a:rPr lang="en-US" altLang="ko-KR" sz="9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(Idealist)</a:t>
              </a:r>
              <a:endParaRPr lang="ko-KR" altLang="en-US" sz="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651650" y="2228912"/>
              <a:ext cx="1047562" cy="487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lnSpc>
                  <a:spcPct val="150000"/>
                </a:lnSpc>
              </a:pPr>
              <a:r>
                <a:rPr lang="ko-KR" altLang="en-US" sz="9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에이전트</a:t>
              </a:r>
              <a:endParaRPr lang="en-US" altLang="ko-KR" sz="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  <a:p>
              <a:pPr algn="ctr" latinLnBrk="0">
                <a:lnSpc>
                  <a:spcPct val="150000"/>
                </a:lnSpc>
              </a:pPr>
              <a:r>
                <a:rPr lang="en-US" altLang="ko-KR" sz="9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(Agent)</a:t>
              </a:r>
              <a:endParaRPr lang="ko-KR" altLang="en-US" sz="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539749" y="1662660"/>
            <a:ext cx="57023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0">
              <a:lnSpc>
                <a:spcPct val="150000"/>
              </a:lnSpc>
            </a:pPr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자기평가 척도는 한 개인이 자신의 심리 상태와 삶의 방식을 어떻게 이해하는지에 대한 이미지</a:t>
            </a:r>
            <a:endParaRPr lang="en-US" altLang="ko-KR" sz="900" dirty="0" smtClean="0">
              <a:solidFill>
                <a:schemeClr val="bg1">
                  <a:lumMod val="50000"/>
                </a:schemeClr>
              </a:solidFill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pPr algn="ctr" latinLnBrk="0">
              <a:lnSpc>
                <a:spcPct val="150000"/>
              </a:lnSpc>
            </a:pPr>
            <a:r>
              <a:rPr lang="en-US" altLang="ko-KR" sz="900" dirty="0" smtClean="0">
                <a:solidFill>
                  <a:schemeClr val="bg1">
                    <a:lumMod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“</a:t>
            </a:r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나는 이런 사람이다</a:t>
            </a:r>
            <a:r>
              <a:rPr lang="en-US" altLang="ko-KR" sz="900" dirty="0" smtClean="0">
                <a:solidFill>
                  <a:schemeClr val="bg1">
                    <a:lumMod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＂</a:t>
            </a:r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라고 믿고 있는 </a:t>
            </a:r>
            <a:r>
              <a:rPr lang="en-US" altLang="ko-KR" sz="900" b="1" dirty="0" smtClean="0">
                <a:solidFill>
                  <a:srgbClr val="FF99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‘</a:t>
            </a:r>
            <a:r>
              <a:rPr lang="ko-KR" altLang="en-US" sz="900" b="1" dirty="0" smtClean="0">
                <a:solidFill>
                  <a:srgbClr val="FF99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자기 정체성</a:t>
            </a:r>
            <a:r>
              <a:rPr lang="en-US" altLang="ko-KR" sz="900" b="1" dirty="0" smtClean="0">
                <a:solidFill>
                  <a:srgbClr val="FF99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’</a:t>
            </a:r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이자 </a:t>
            </a:r>
            <a:r>
              <a:rPr lang="en-US" altLang="ko-KR" sz="900" b="1" dirty="0" smtClean="0">
                <a:solidFill>
                  <a:srgbClr val="FF99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‘</a:t>
            </a:r>
            <a:r>
              <a:rPr lang="ko-KR" altLang="en-US" sz="900" b="1" dirty="0" smtClean="0">
                <a:solidFill>
                  <a:srgbClr val="FF99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자아상</a:t>
            </a:r>
            <a:r>
              <a:rPr lang="en-US" altLang="ko-KR" sz="900" b="1" dirty="0" smtClean="0">
                <a:solidFill>
                  <a:srgbClr val="FF99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(self image)’</a:t>
            </a:r>
            <a:endParaRPr lang="ko-KR" altLang="en-US" sz="900" b="1" dirty="0" smtClean="0">
              <a:solidFill>
                <a:srgbClr val="FF9900"/>
              </a:solidFill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535614" y="4835752"/>
            <a:ext cx="5801686" cy="3262620"/>
            <a:chOff x="535614" y="4835752"/>
            <a:chExt cx="5801686" cy="3262620"/>
          </a:xfrm>
        </p:grpSpPr>
        <p:pic>
          <p:nvPicPr>
            <p:cNvPr id="40" name="그림 3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325" y="4835752"/>
              <a:ext cx="400049" cy="400049"/>
            </a:xfrm>
            <a:prstGeom prst="rect">
              <a:avLst/>
            </a:prstGeom>
          </p:spPr>
        </p:pic>
        <p:sp>
          <p:nvSpPr>
            <p:cNvPr id="41" name="직사각형 40"/>
            <p:cNvSpPr/>
            <p:nvPr/>
          </p:nvSpPr>
          <p:spPr>
            <a:xfrm>
              <a:off x="535614" y="5223101"/>
              <a:ext cx="578250" cy="158749"/>
            </a:xfrm>
            <a:prstGeom prst="rect">
              <a:avLst/>
            </a:prstGeom>
            <a:solidFill>
              <a:srgbClr val="80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9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Realist</a:t>
              </a:r>
              <a:endParaRPr lang="ko-KR" alt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42" name="그림 4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325" y="5504405"/>
              <a:ext cx="400049" cy="400049"/>
            </a:xfrm>
            <a:prstGeom prst="rect">
              <a:avLst/>
            </a:prstGeom>
          </p:spPr>
        </p:pic>
        <p:sp>
          <p:nvSpPr>
            <p:cNvPr id="43" name="직사각형 42"/>
            <p:cNvSpPr/>
            <p:nvPr/>
          </p:nvSpPr>
          <p:spPr>
            <a:xfrm>
              <a:off x="535614" y="5891754"/>
              <a:ext cx="578250" cy="158749"/>
            </a:xfrm>
            <a:prstGeom prst="rect">
              <a:avLst/>
            </a:prstGeom>
            <a:solidFill>
              <a:srgbClr val="9CA0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9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Romanticist</a:t>
              </a:r>
              <a:endParaRPr lang="ko-KR" alt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44" name="그림 4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325" y="6173058"/>
              <a:ext cx="400049" cy="400049"/>
            </a:xfrm>
            <a:prstGeom prst="rect">
              <a:avLst/>
            </a:prstGeom>
          </p:spPr>
        </p:pic>
        <p:sp>
          <p:nvSpPr>
            <p:cNvPr id="45" name="직사각형 44"/>
            <p:cNvSpPr/>
            <p:nvPr/>
          </p:nvSpPr>
          <p:spPr>
            <a:xfrm>
              <a:off x="535614" y="6560407"/>
              <a:ext cx="578250" cy="158749"/>
            </a:xfrm>
            <a:prstGeom prst="rect">
              <a:avLst/>
            </a:prstGeom>
            <a:solidFill>
              <a:srgbClr val="80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9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Humanist</a:t>
              </a:r>
              <a:endParaRPr lang="ko-KR" alt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46" name="그림 4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325" y="6841711"/>
              <a:ext cx="400049" cy="400049"/>
            </a:xfrm>
            <a:prstGeom prst="rect">
              <a:avLst/>
            </a:prstGeom>
          </p:spPr>
        </p:pic>
        <p:sp>
          <p:nvSpPr>
            <p:cNvPr id="47" name="직사각형 46"/>
            <p:cNvSpPr/>
            <p:nvPr/>
          </p:nvSpPr>
          <p:spPr>
            <a:xfrm>
              <a:off x="535614" y="7229060"/>
              <a:ext cx="578250" cy="158749"/>
            </a:xfrm>
            <a:prstGeom prst="rect">
              <a:avLst/>
            </a:prstGeom>
            <a:solidFill>
              <a:srgbClr val="9CA0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9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Idealist</a:t>
              </a:r>
              <a:endParaRPr lang="ko-KR" alt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48" name="그림 4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325" y="7521794"/>
              <a:ext cx="400049" cy="400049"/>
            </a:xfrm>
            <a:prstGeom prst="rect">
              <a:avLst/>
            </a:prstGeom>
          </p:spPr>
        </p:pic>
        <p:sp>
          <p:nvSpPr>
            <p:cNvPr id="49" name="직사각형 48"/>
            <p:cNvSpPr/>
            <p:nvPr/>
          </p:nvSpPr>
          <p:spPr>
            <a:xfrm>
              <a:off x="535614" y="7909143"/>
              <a:ext cx="578250" cy="158749"/>
            </a:xfrm>
            <a:prstGeom prst="rect">
              <a:avLst/>
            </a:prstGeom>
            <a:solidFill>
              <a:srgbClr val="80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9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Agent</a:t>
              </a:r>
              <a:endParaRPr lang="ko-KR" alt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182361" y="4983257"/>
              <a:ext cx="5154939" cy="46166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latinLnBrk="0">
                <a:lnSpc>
                  <a:spcPct val="150000"/>
                </a:lnSpc>
              </a:pP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리얼리스트는 현실적인 기준과 규범을 중요하게 생각합니다</a:t>
              </a:r>
              <a:r>
                <a:rPr lang="en-US" altLang="ko-KR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. </a:t>
              </a: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타인의 인정과 물질적 풍요로움 등을 통해 안정감을 느끼고</a:t>
              </a:r>
              <a:r>
                <a:rPr lang="en-US" altLang="ko-KR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, </a:t>
              </a: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자신의 정체성을 확인하려고 합니다</a:t>
              </a:r>
              <a:r>
                <a:rPr lang="en-US" altLang="ko-KR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. </a:t>
              </a: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특별히 눈에 띄거나 </a:t>
              </a:r>
              <a:r>
                <a:rPr lang="ko-KR" altLang="en-US" sz="8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튀려하지</a:t>
              </a: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 않고</a:t>
              </a:r>
              <a:r>
                <a:rPr lang="en-US" altLang="ko-KR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, </a:t>
              </a: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상황이나 환경에 자신을 잘 맞추려고 합니다</a:t>
              </a:r>
              <a:r>
                <a:rPr lang="en-US" altLang="ko-KR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. </a:t>
              </a:r>
              <a:endPara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173436" y="5543118"/>
              <a:ext cx="5154939" cy="646331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latinLnBrk="0">
                <a:lnSpc>
                  <a:spcPct val="150000"/>
                </a:lnSpc>
              </a:pPr>
              <a:r>
                <a:rPr lang="ko-KR" altLang="en-US" sz="8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로맨티스트는</a:t>
              </a: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 자신의 풍부한 감성의 표현과 타인과의 교감을 중요하게 생각합니다</a:t>
              </a:r>
              <a:r>
                <a:rPr lang="en-US" altLang="ko-KR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. </a:t>
              </a: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자신의 감정을 중요하게 여기고</a:t>
              </a:r>
              <a:r>
                <a:rPr lang="en-US" altLang="ko-KR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, </a:t>
              </a: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다른 사람과의 소통과 공유를 통해 자신의 존재감을 확인하려 합니다</a:t>
              </a:r>
              <a:r>
                <a:rPr lang="en-US" altLang="ko-KR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. </a:t>
              </a: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외부 환경과 상황 변화에 대한 막연한 두려움과 걱정이 많습니다</a:t>
              </a:r>
              <a:r>
                <a:rPr lang="en-US" altLang="ko-KR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.</a:t>
              </a:r>
              <a:endPara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182361" y="6311466"/>
              <a:ext cx="5154939" cy="46166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latinLnBrk="0">
                <a:lnSpc>
                  <a:spcPct val="150000"/>
                </a:lnSpc>
              </a:pP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휴머니스트는 다른 사람과의 좋은 관계를 유지하는 것을 중요하게 생각합니다</a:t>
              </a:r>
              <a:r>
                <a:rPr lang="en-US" altLang="ko-KR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. </a:t>
              </a: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타인과의 관계성 속에서 자신의 우월감을 확인하며</a:t>
              </a:r>
              <a:r>
                <a:rPr lang="en-US" altLang="ko-KR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, </a:t>
              </a: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자신의 정체성을 확인하려고 합니다</a:t>
              </a:r>
              <a:r>
                <a:rPr lang="en-US" altLang="ko-KR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. </a:t>
              </a: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낙천적이고</a:t>
              </a:r>
              <a:r>
                <a:rPr lang="en-US" altLang="ko-KR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, </a:t>
              </a: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개방적이며</a:t>
              </a:r>
              <a:r>
                <a:rPr lang="en-US" altLang="ko-KR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, </a:t>
              </a: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보스 기질의 리더십을 발휘하려 합니다</a:t>
              </a:r>
              <a:r>
                <a:rPr lang="en-US" altLang="ko-KR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.</a:t>
              </a:r>
              <a:endPara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182361" y="6881059"/>
              <a:ext cx="5154939" cy="646331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latinLnBrk="0">
                <a:lnSpc>
                  <a:spcPct val="150000"/>
                </a:lnSpc>
              </a:pP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아이디얼리스트는 자신만의 생각이나 삶의 방식을 중요하게 생각합니다</a:t>
              </a:r>
              <a:r>
                <a:rPr lang="en-US" altLang="ko-KR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. </a:t>
              </a: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남들과 다른 모습을 통해서 자신의 정체성을 확인하려고 합니다</a:t>
              </a:r>
              <a:r>
                <a:rPr lang="en-US" altLang="ko-KR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. </a:t>
              </a: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세상에 대한 관심과 호기심이 많으며</a:t>
              </a:r>
              <a:r>
                <a:rPr lang="en-US" altLang="ko-KR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, </a:t>
              </a: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자신이 알게 된 것을 다른 사람들에게 알리고</a:t>
              </a:r>
              <a:r>
                <a:rPr lang="en-US" altLang="ko-KR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, </a:t>
              </a: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공유하려는 경향이 있습니다</a:t>
              </a:r>
              <a:r>
                <a:rPr lang="en-US" altLang="ko-KR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. </a:t>
              </a:r>
              <a:endPara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182361" y="7636707"/>
              <a:ext cx="5154939" cy="46166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latinLnBrk="0">
                <a:lnSpc>
                  <a:spcPct val="150000"/>
                </a:lnSpc>
              </a:pP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에이전트는 업무와 성과를 중요하게 생각합니다</a:t>
              </a:r>
              <a:r>
                <a:rPr lang="en-US" altLang="ko-KR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. </a:t>
              </a: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자신에게 주어진 일을 성실하게 완수해가며</a:t>
              </a:r>
              <a:r>
                <a:rPr lang="en-US" altLang="ko-KR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, </a:t>
              </a: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자신의 </a:t>
              </a:r>
              <a:r>
                <a:rPr lang="ko-KR" altLang="en-US" sz="8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유능함과</a:t>
              </a: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 성과로써 자신의 정체성을 확인하려고 합니다</a:t>
              </a:r>
              <a:r>
                <a:rPr lang="en-US" altLang="ko-KR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. </a:t>
              </a: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불필요한 인간관계보다는 일이나 과제를 더 중요하게 생각합니다</a:t>
              </a:r>
              <a:r>
                <a:rPr lang="en-US" altLang="ko-KR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. </a:t>
              </a:r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64520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30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모서리가 둥근 직사각형 21"/>
          <p:cNvSpPr/>
          <p:nvPr/>
        </p:nvSpPr>
        <p:spPr>
          <a:xfrm>
            <a:off x="96520" y="209582"/>
            <a:ext cx="6658610" cy="8614378"/>
          </a:xfrm>
          <a:prstGeom prst="roundRect">
            <a:avLst>
              <a:gd name="adj" fmla="val 3448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254000" y="519629"/>
            <a:ext cx="243205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2C3039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WPI </a:t>
            </a:r>
            <a:r>
              <a:rPr lang="ko-KR" altLang="en-US" dirty="0" smtClean="0">
                <a:solidFill>
                  <a:srgbClr val="2C3039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유형 알아보기</a:t>
            </a:r>
            <a:endParaRPr lang="ko-KR" altLang="en-US" dirty="0">
              <a:solidFill>
                <a:srgbClr val="2C3039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72569" y="1400092"/>
            <a:ext cx="1236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타인평가</a:t>
            </a:r>
            <a:endParaRPr lang="ko-KR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cxnSp>
        <p:nvCxnSpPr>
          <p:cNvPr id="21" name="직선 연결선 20"/>
          <p:cNvCxnSpPr>
            <a:endCxn id="15" idx="2"/>
          </p:cNvCxnSpPr>
          <p:nvPr/>
        </p:nvCxnSpPr>
        <p:spPr>
          <a:xfrm>
            <a:off x="309561" y="888961"/>
            <a:ext cx="201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모서리가 둥근 직사각형 23"/>
          <p:cNvSpPr/>
          <p:nvPr/>
        </p:nvSpPr>
        <p:spPr>
          <a:xfrm>
            <a:off x="444500" y="1319307"/>
            <a:ext cx="5892800" cy="3016279"/>
          </a:xfrm>
          <a:prstGeom prst="roundRect">
            <a:avLst>
              <a:gd name="adj" fmla="val 4141"/>
            </a:avLst>
          </a:prstGeom>
          <a:noFill/>
          <a:ln w="158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6" name="그림 25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998" y="3640675"/>
            <a:ext cx="641191" cy="641191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2516836" y="3329465"/>
            <a:ext cx="170814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0">
              <a:lnSpc>
                <a:spcPct val="150000"/>
              </a:lnSpc>
            </a:pPr>
            <a:r>
              <a:rPr lang="ko-KR" altLang="en-US" sz="1000" b="1" dirty="0" err="1" smtClean="0">
                <a:solidFill>
                  <a:srgbClr val="FF99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타인평가</a:t>
            </a:r>
            <a:r>
              <a:rPr lang="ko-KR" altLang="en-US" sz="1000" b="1" dirty="0" smtClean="0">
                <a:solidFill>
                  <a:srgbClr val="FF99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</a:t>
            </a:r>
            <a:r>
              <a:rPr lang="ko-KR" altLang="en-US" sz="1000" b="1" dirty="0" smtClean="0">
                <a:solidFill>
                  <a:srgbClr val="FF99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차원의 </a:t>
            </a:r>
            <a:r>
              <a:rPr lang="en-US" altLang="ko-KR" sz="1000" b="1" dirty="0" smtClean="0">
                <a:solidFill>
                  <a:srgbClr val="FF99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5</a:t>
            </a:r>
            <a:r>
              <a:rPr lang="ko-KR" altLang="en-US" sz="1000" b="1" dirty="0" smtClean="0">
                <a:solidFill>
                  <a:srgbClr val="FF99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가지 유형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39749" y="1662660"/>
            <a:ext cx="5702300" cy="487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0">
              <a:lnSpc>
                <a:spcPct val="150000"/>
              </a:lnSpc>
            </a:pPr>
            <a:r>
              <a:rPr lang="ko-KR" altLang="en-US" sz="900" dirty="0" err="1" smtClean="0">
                <a:solidFill>
                  <a:schemeClr val="bg1">
                    <a:lumMod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타인평가</a:t>
            </a:r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척도는 현재 자신이 삶에서 중요하게 생각하는 가치나 관심사에 대한 이미지</a:t>
            </a:r>
            <a:endParaRPr lang="en-US" altLang="ko-KR" sz="900" dirty="0" smtClean="0">
              <a:solidFill>
                <a:schemeClr val="bg1">
                  <a:lumMod val="50000"/>
                </a:schemeClr>
              </a:solidFill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pPr algn="ctr" latinLnBrk="0">
              <a:lnSpc>
                <a:spcPct val="150000"/>
              </a:lnSpc>
            </a:pPr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자신이 중요하게 생각하는 </a:t>
            </a:r>
            <a:r>
              <a:rPr lang="en-US" altLang="ko-KR" sz="900" b="1" dirty="0" smtClean="0">
                <a:solidFill>
                  <a:srgbClr val="FF99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‘</a:t>
            </a:r>
            <a:r>
              <a:rPr lang="ko-KR" altLang="en-US" sz="900" b="1" dirty="0" smtClean="0">
                <a:solidFill>
                  <a:srgbClr val="FF99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삶의 방식</a:t>
            </a:r>
            <a:r>
              <a:rPr lang="en-US" altLang="ko-KR" sz="900" b="1" dirty="0" smtClean="0">
                <a:solidFill>
                  <a:srgbClr val="FF99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(lifestyle)’</a:t>
            </a:r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이자 </a:t>
            </a:r>
            <a:r>
              <a:rPr lang="en-US" altLang="ko-KR" sz="900" b="1" dirty="0" smtClean="0">
                <a:solidFill>
                  <a:srgbClr val="FF99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‘</a:t>
            </a:r>
            <a:r>
              <a:rPr lang="ko-KR" altLang="en-US" sz="900" b="1" dirty="0" smtClean="0">
                <a:solidFill>
                  <a:srgbClr val="FF99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가치</a:t>
            </a:r>
            <a:r>
              <a:rPr lang="en-US" altLang="ko-KR" sz="900" b="1" dirty="0" smtClean="0">
                <a:solidFill>
                  <a:srgbClr val="FF99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(values)’</a:t>
            </a:r>
            <a:endParaRPr lang="ko-KR" altLang="en-US" sz="900" b="1" dirty="0" smtClean="0">
              <a:solidFill>
                <a:srgbClr val="FF9900"/>
              </a:solidFill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</p:txBody>
      </p:sp>
      <p:grpSp>
        <p:nvGrpSpPr>
          <p:cNvPr id="55" name="그룹 54"/>
          <p:cNvGrpSpPr/>
          <p:nvPr/>
        </p:nvGrpSpPr>
        <p:grpSpPr>
          <a:xfrm>
            <a:off x="1176011" y="2494800"/>
            <a:ext cx="4391112" cy="1314319"/>
            <a:chOff x="1118000" y="1348459"/>
            <a:chExt cx="4581212" cy="1544802"/>
          </a:xfrm>
        </p:grpSpPr>
        <p:sp>
          <p:nvSpPr>
            <p:cNvPr id="56" name="타원형 설명선 55"/>
            <p:cNvSpPr/>
            <p:nvPr/>
          </p:nvSpPr>
          <p:spPr>
            <a:xfrm>
              <a:off x="1118000" y="2118561"/>
              <a:ext cx="971550" cy="774700"/>
            </a:xfrm>
            <a:prstGeom prst="wedgeEllipseCallout">
              <a:avLst>
                <a:gd name="adj1" fmla="val 58252"/>
                <a:gd name="adj2" fmla="val 42009"/>
              </a:avLst>
            </a:prstGeom>
            <a:solidFill>
              <a:srgbClr val="AB9C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/>
            </a:p>
          </p:txBody>
        </p:sp>
        <p:sp>
          <p:nvSpPr>
            <p:cNvPr id="57" name="타원형 설명선 56"/>
            <p:cNvSpPr/>
            <p:nvPr/>
          </p:nvSpPr>
          <p:spPr>
            <a:xfrm>
              <a:off x="4689656" y="2118561"/>
              <a:ext cx="971550" cy="774700"/>
            </a:xfrm>
            <a:prstGeom prst="wedgeEllipseCallout">
              <a:avLst>
                <a:gd name="adj1" fmla="val -62663"/>
                <a:gd name="adj2" fmla="val 42009"/>
              </a:avLst>
            </a:prstGeom>
            <a:solidFill>
              <a:srgbClr val="AB9C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/>
            </a:p>
          </p:txBody>
        </p:sp>
        <p:sp>
          <p:nvSpPr>
            <p:cNvPr id="58" name="타원형 설명선 57"/>
            <p:cNvSpPr/>
            <p:nvPr/>
          </p:nvSpPr>
          <p:spPr>
            <a:xfrm>
              <a:off x="3952686" y="1502820"/>
              <a:ext cx="971550" cy="774700"/>
            </a:xfrm>
            <a:prstGeom prst="wedgeEllipseCallout">
              <a:avLst>
                <a:gd name="adj1" fmla="val -35212"/>
                <a:gd name="adj2" fmla="val 50205"/>
              </a:avLst>
            </a:prstGeom>
            <a:solidFill>
              <a:srgbClr val="C5BB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/>
            </a:p>
          </p:txBody>
        </p:sp>
        <p:sp>
          <p:nvSpPr>
            <p:cNvPr id="59" name="타원형 설명선 58"/>
            <p:cNvSpPr/>
            <p:nvPr/>
          </p:nvSpPr>
          <p:spPr>
            <a:xfrm>
              <a:off x="1857562" y="1508714"/>
              <a:ext cx="971550" cy="774700"/>
            </a:xfrm>
            <a:prstGeom prst="wedgeEllipseCallout">
              <a:avLst>
                <a:gd name="adj1" fmla="val 40605"/>
                <a:gd name="adj2" fmla="val 48566"/>
              </a:avLst>
            </a:prstGeom>
            <a:solidFill>
              <a:srgbClr val="C5BB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/>
            </a:p>
          </p:txBody>
        </p:sp>
        <p:sp>
          <p:nvSpPr>
            <p:cNvPr id="60" name="타원형 설명선 59"/>
            <p:cNvSpPr/>
            <p:nvPr/>
          </p:nvSpPr>
          <p:spPr>
            <a:xfrm>
              <a:off x="2905124" y="1348459"/>
              <a:ext cx="971550" cy="774700"/>
            </a:xfrm>
            <a:prstGeom prst="wedgeEllipseCallout">
              <a:avLst>
                <a:gd name="adj1" fmla="val -1879"/>
                <a:gd name="adj2" fmla="val 68238"/>
              </a:avLst>
            </a:prstGeom>
            <a:solidFill>
              <a:srgbClr val="AB9C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177364" y="2240005"/>
              <a:ext cx="857250" cy="596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lnSpc>
                  <a:spcPct val="150000"/>
                </a:lnSpc>
              </a:pPr>
              <a:r>
                <a:rPr lang="ko-KR" altLang="en-US" sz="9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관계</a:t>
              </a:r>
              <a:endParaRPr lang="en-US" altLang="ko-KR" sz="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  <a:p>
              <a:pPr algn="ctr" latinLnBrk="0">
                <a:lnSpc>
                  <a:spcPct val="150000"/>
                </a:lnSpc>
              </a:pPr>
              <a:r>
                <a:rPr lang="en-US" altLang="ko-KR" sz="9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(Relation)</a:t>
              </a:r>
              <a:endParaRPr lang="ko-KR" altLang="en-US" sz="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819556" y="1614314"/>
              <a:ext cx="1047562" cy="596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lnSpc>
                  <a:spcPct val="150000"/>
                </a:lnSpc>
              </a:pPr>
              <a:r>
                <a:rPr lang="ko-KR" altLang="en-US" sz="9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믿음</a:t>
              </a:r>
              <a:endParaRPr lang="en-US" altLang="ko-KR" sz="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  <a:p>
              <a:pPr algn="ctr" latinLnBrk="0">
                <a:lnSpc>
                  <a:spcPct val="150000"/>
                </a:lnSpc>
              </a:pPr>
              <a:r>
                <a:rPr lang="en-US" altLang="ko-KR" sz="9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(Trust)</a:t>
              </a:r>
              <a:endParaRPr lang="ko-KR" altLang="en-US" sz="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853550" y="1465116"/>
              <a:ext cx="1047562" cy="596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lnSpc>
                  <a:spcPct val="150000"/>
                </a:lnSpc>
              </a:pPr>
              <a:r>
                <a:rPr lang="ko-KR" altLang="en-US" sz="9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매뉴얼</a:t>
              </a:r>
              <a:endParaRPr lang="en-US" altLang="ko-KR" sz="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  <a:p>
              <a:pPr algn="ctr" latinLnBrk="0">
                <a:lnSpc>
                  <a:spcPct val="150000"/>
                </a:lnSpc>
              </a:pPr>
              <a:r>
                <a:rPr lang="en-US" altLang="ko-KR" sz="9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(Manual)</a:t>
              </a:r>
              <a:endParaRPr lang="ko-KR" altLang="en-US" sz="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901138" y="1625149"/>
              <a:ext cx="1074645" cy="596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lnSpc>
                  <a:spcPct val="150000"/>
                </a:lnSpc>
              </a:pPr>
              <a:r>
                <a:rPr lang="ko-KR" altLang="en-US" sz="900" b="1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셀프</a:t>
              </a:r>
              <a:endParaRPr lang="en-US" altLang="ko-KR" sz="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  <a:p>
              <a:pPr algn="ctr" latinLnBrk="0">
                <a:lnSpc>
                  <a:spcPct val="150000"/>
                </a:lnSpc>
              </a:pPr>
              <a:r>
                <a:rPr lang="en-US" altLang="ko-KR" sz="9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(Self)</a:t>
              </a:r>
              <a:endParaRPr lang="ko-KR" altLang="en-US" sz="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651650" y="2228912"/>
              <a:ext cx="1047562" cy="596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lnSpc>
                  <a:spcPct val="150000"/>
                </a:lnSpc>
              </a:pPr>
              <a:r>
                <a:rPr lang="ko-KR" altLang="en-US" sz="9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문화</a:t>
              </a:r>
              <a:r>
                <a:rPr lang="en-US" altLang="ko-KR" sz="9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/</a:t>
              </a:r>
              <a:r>
                <a:rPr lang="ko-KR" altLang="en-US" sz="9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향유</a:t>
              </a:r>
              <a:endParaRPr lang="en-US" altLang="ko-KR" sz="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  <a:p>
              <a:pPr algn="ctr" latinLnBrk="0">
                <a:lnSpc>
                  <a:spcPct val="150000"/>
                </a:lnSpc>
              </a:pPr>
              <a:r>
                <a:rPr lang="en-US" altLang="ko-KR" sz="9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스퀘어OTF" panose="020B0600000101010101" pitchFamily="34" charset="-127"/>
                  <a:ea typeface="나눔스퀘어OTF" panose="020B0600000101010101" pitchFamily="34" charset="-127"/>
                </a:rPr>
                <a:t>(Culture)</a:t>
              </a:r>
              <a:endParaRPr lang="ko-KR" altLang="en-US" sz="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OTF" panose="020B0600000101010101" pitchFamily="34" charset="-127"/>
                <a:ea typeface="나눔스퀘어OTF" panose="020B0600000101010101" pitchFamily="34" charset="-127"/>
              </a:endParaRPr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536400" y="4583340"/>
            <a:ext cx="5706801" cy="3622701"/>
            <a:chOff x="526323" y="4583171"/>
            <a:chExt cx="5706801" cy="3622701"/>
          </a:xfrm>
        </p:grpSpPr>
        <p:grpSp>
          <p:nvGrpSpPr>
            <p:cNvPr id="7" name="그룹 6"/>
            <p:cNvGrpSpPr/>
            <p:nvPr/>
          </p:nvGrpSpPr>
          <p:grpSpPr>
            <a:xfrm>
              <a:off x="526323" y="4583171"/>
              <a:ext cx="5689173" cy="949088"/>
              <a:chOff x="543951" y="8840519"/>
              <a:chExt cx="5689173" cy="949088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1364892" y="8840519"/>
                <a:ext cx="4181475" cy="259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latinLnBrk="0">
                  <a:lnSpc>
                    <a:spcPct val="150000"/>
                  </a:lnSpc>
                </a:pPr>
                <a:r>
                  <a:rPr lang="en-US" altLang="ko-KR" sz="800" dirty="0" smtClean="0">
                    <a:solidFill>
                      <a:schemeClr val="bg1"/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Copyright(c)2016.All rights reserved by </a:t>
                </a:r>
                <a:r>
                  <a:rPr lang="ko-KR" altLang="en-US" sz="800" dirty="0" smtClean="0">
                    <a:solidFill>
                      <a:schemeClr val="bg1"/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㈜위즈덤센터</a:t>
                </a:r>
              </a:p>
            </p:txBody>
          </p:sp>
          <p:sp>
            <p:nvSpPr>
              <p:cNvPr id="66" name="직사각형 65"/>
              <p:cNvSpPr/>
              <p:nvPr/>
            </p:nvSpPr>
            <p:spPr>
              <a:xfrm>
                <a:off x="543951" y="9487116"/>
                <a:ext cx="578250" cy="158749"/>
              </a:xfrm>
              <a:prstGeom prst="rect">
                <a:avLst/>
              </a:prstGeom>
              <a:solidFill>
                <a:srgbClr val="AB9C8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9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Relation</a:t>
                </a:r>
                <a:endParaRPr lang="ko-KR" altLang="en-US" sz="9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1173436" y="9143276"/>
                <a:ext cx="5059688" cy="646331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latinLnBrk="0">
                  <a:lnSpc>
                    <a:spcPct val="150000"/>
                  </a:lnSpc>
                </a:pPr>
                <a:r>
                  <a:rPr lang="ko-KR" altLang="en-US" sz="800" dirty="0" err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릴레이션은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사교적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외향적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, 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활동적 태도로 표현될 수 있는 개인의 삶의 방식이나 가치입니다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. 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높은 관계 성향은 다른 사람들과 좋은 관계를 형성하고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, 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유지하려 합니다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. 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주위 사람들로부터 에너지와 행복을 얻지만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, 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한편으로 관계에서 상처도 많이 받습니다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.</a:t>
                </a:r>
                <a:endPara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endParaRPr>
              </a:p>
            </p:txBody>
          </p:sp>
          <p:pic>
            <p:nvPicPr>
              <p:cNvPr id="76" name="그림 75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9374" y="9046208"/>
                <a:ext cx="496624" cy="496624"/>
              </a:xfrm>
              <a:prstGeom prst="rect">
                <a:avLst/>
              </a:prstGeom>
            </p:spPr>
          </p:pic>
        </p:grpSp>
        <p:grpSp>
          <p:nvGrpSpPr>
            <p:cNvPr id="8" name="그룹 7"/>
            <p:cNvGrpSpPr/>
            <p:nvPr/>
          </p:nvGrpSpPr>
          <p:grpSpPr>
            <a:xfrm>
              <a:off x="535026" y="5445768"/>
              <a:ext cx="5698098" cy="686533"/>
              <a:chOff x="543951" y="9643108"/>
              <a:chExt cx="5698098" cy="686533"/>
            </a:xfrm>
          </p:grpSpPr>
          <p:sp>
            <p:nvSpPr>
              <p:cNvPr id="67" name="직사각형 66"/>
              <p:cNvSpPr/>
              <p:nvPr/>
            </p:nvSpPr>
            <p:spPr>
              <a:xfrm>
                <a:off x="543951" y="10087189"/>
                <a:ext cx="578250" cy="158749"/>
              </a:xfrm>
              <a:prstGeom prst="rect">
                <a:avLst/>
              </a:prstGeom>
              <a:solidFill>
                <a:srgbClr val="C5BBB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9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Trust</a:t>
                </a:r>
                <a:endParaRPr lang="ko-KR" altLang="en-US" sz="9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1182361" y="9867976"/>
                <a:ext cx="5059688" cy="461665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latinLnBrk="0">
                  <a:lnSpc>
                    <a:spcPct val="150000"/>
                  </a:lnSpc>
                </a:pP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트러스트는 다른 사람들에게 높은 신뢰도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, 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책임감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, 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성실함 등으로 보여지는 삶의 방식이나 가치입니다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. 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자신이 맡은 역할과 책임을 다하는 모습을 보여주려 합니다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. 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자신의 의견이나 개성을 강하게 표현하기보다는 묵묵하게 행동으로 보여주려 합니다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. </a:t>
                </a:r>
                <a:endPara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endParaRPr>
              </a:p>
            </p:txBody>
          </p:sp>
          <p:pic>
            <p:nvPicPr>
              <p:cNvPr id="77" name="그림 7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9374" y="9643108"/>
                <a:ext cx="496624" cy="496624"/>
              </a:xfrm>
              <a:prstGeom prst="rect">
                <a:avLst/>
              </a:prstGeom>
            </p:spPr>
          </p:pic>
        </p:grpSp>
        <p:grpSp>
          <p:nvGrpSpPr>
            <p:cNvPr id="9" name="그룹 8"/>
            <p:cNvGrpSpPr/>
            <p:nvPr/>
          </p:nvGrpSpPr>
          <p:grpSpPr>
            <a:xfrm>
              <a:off x="532521" y="6114361"/>
              <a:ext cx="5698098" cy="685954"/>
              <a:chOff x="543951" y="10240008"/>
              <a:chExt cx="5698098" cy="685954"/>
            </a:xfrm>
          </p:grpSpPr>
          <p:sp>
            <p:nvSpPr>
              <p:cNvPr id="68" name="직사각형 67"/>
              <p:cNvSpPr/>
              <p:nvPr/>
            </p:nvSpPr>
            <p:spPr>
              <a:xfrm>
                <a:off x="543951" y="10687262"/>
                <a:ext cx="578250" cy="158749"/>
              </a:xfrm>
              <a:prstGeom prst="rect">
                <a:avLst/>
              </a:prstGeom>
              <a:solidFill>
                <a:srgbClr val="AB9C8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9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Manual</a:t>
                </a:r>
                <a:endParaRPr lang="ko-KR" altLang="en-US" sz="9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1182361" y="10464297"/>
                <a:ext cx="5059688" cy="461665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latinLnBrk="0">
                  <a:lnSpc>
                    <a:spcPct val="150000"/>
                  </a:lnSpc>
                </a:pP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매뉴얼은 주어진 환경 속에서 관리하고 통제하고자 하는 </a:t>
                </a:r>
                <a:r>
                  <a:rPr lang="ko-KR" altLang="en-US" sz="800" dirty="0" err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욕구이자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,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삶의 방식을 의미합니다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. 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높은 매뉴얼 성향은 자신의 삶에 대한 뚜렷한 프레임을 가지고 있습니다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. 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대부분 도적적 기준이나 사회적 규범과 같은 </a:t>
                </a:r>
                <a:r>
                  <a:rPr lang="ko-KR" altLang="en-US" sz="800" dirty="0" err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통념적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틀에 기반하는 경우가 많습니다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. </a:t>
                </a:r>
                <a:endPara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endParaRPr>
              </a:p>
            </p:txBody>
          </p:sp>
          <p:pic>
            <p:nvPicPr>
              <p:cNvPr id="78" name="그림 7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9374" y="10240008"/>
                <a:ext cx="496624" cy="496624"/>
              </a:xfrm>
              <a:prstGeom prst="rect">
                <a:avLst/>
              </a:prstGeom>
            </p:spPr>
          </p:pic>
        </p:grpSp>
        <p:grpSp>
          <p:nvGrpSpPr>
            <p:cNvPr id="10" name="그룹 9"/>
            <p:cNvGrpSpPr/>
            <p:nvPr/>
          </p:nvGrpSpPr>
          <p:grpSpPr>
            <a:xfrm>
              <a:off x="528427" y="6786849"/>
              <a:ext cx="5698098" cy="615446"/>
              <a:chOff x="543951" y="10846011"/>
              <a:chExt cx="5698098" cy="615446"/>
            </a:xfrm>
          </p:grpSpPr>
          <p:sp>
            <p:nvSpPr>
              <p:cNvPr id="69" name="직사각형 68"/>
              <p:cNvSpPr/>
              <p:nvPr/>
            </p:nvSpPr>
            <p:spPr>
              <a:xfrm>
                <a:off x="543951" y="11287335"/>
                <a:ext cx="578250" cy="158749"/>
              </a:xfrm>
              <a:prstGeom prst="rect">
                <a:avLst/>
              </a:prstGeom>
              <a:solidFill>
                <a:srgbClr val="C5BBB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9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Self</a:t>
                </a:r>
                <a:endParaRPr lang="ko-KR" altLang="en-US" sz="9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1182361" y="10999792"/>
                <a:ext cx="5059688" cy="461665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latinLnBrk="0">
                  <a:lnSpc>
                    <a:spcPct val="150000"/>
                  </a:lnSpc>
                </a:pPr>
                <a:r>
                  <a:rPr lang="ko-KR" altLang="en-US" sz="800" dirty="0" err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셀프는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뚜렷한 자신의 개성과 자기 자신에 대한 확신을 의미합니다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. 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높은 </a:t>
                </a:r>
                <a:r>
                  <a:rPr lang="ko-KR" altLang="en-US" sz="800" dirty="0" err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셀프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성향은 남들과 구분되는 스타일을 뚜렷하게 표현합니다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. 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다른 사람들의 부러움의 대상이 되기도 하며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, 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때로는 질시와 질타의 대상이 되기도 합니다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. </a:t>
                </a:r>
                <a:endPara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endParaRPr>
              </a:p>
            </p:txBody>
          </p:sp>
          <p:pic>
            <p:nvPicPr>
              <p:cNvPr id="79" name="그림 7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9374" y="10846011"/>
                <a:ext cx="496624" cy="496624"/>
              </a:xfrm>
              <a:prstGeom prst="rect">
                <a:avLst/>
              </a:prstGeom>
            </p:spPr>
          </p:pic>
        </p:grpSp>
        <p:grpSp>
          <p:nvGrpSpPr>
            <p:cNvPr id="11" name="그룹 10"/>
            <p:cNvGrpSpPr/>
            <p:nvPr/>
          </p:nvGrpSpPr>
          <p:grpSpPr>
            <a:xfrm>
              <a:off x="535026" y="7470337"/>
              <a:ext cx="5689173" cy="735535"/>
              <a:chOff x="543951" y="11446084"/>
              <a:chExt cx="5689173" cy="735535"/>
            </a:xfrm>
          </p:grpSpPr>
          <p:sp>
            <p:nvSpPr>
              <p:cNvPr id="70" name="직사각형 69"/>
              <p:cNvSpPr/>
              <p:nvPr/>
            </p:nvSpPr>
            <p:spPr>
              <a:xfrm>
                <a:off x="543951" y="11887408"/>
                <a:ext cx="578250" cy="158749"/>
              </a:xfrm>
              <a:prstGeom prst="rect">
                <a:avLst/>
              </a:prstGeom>
              <a:solidFill>
                <a:srgbClr val="AB9C8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9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Culture</a:t>
                </a:r>
                <a:endParaRPr lang="ko-KR" altLang="en-US" sz="9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1173436" y="11535288"/>
                <a:ext cx="5059688" cy="646331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latinLnBrk="0">
                  <a:lnSpc>
                    <a:spcPct val="150000"/>
                  </a:lnSpc>
                </a:pPr>
                <a:r>
                  <a:rPr lang="ko-KR" altLang="en-US" sz="800" dirty="0" err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컬처는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자신이 좋아하는 것에 몰입하면서 즐거움을 찾으려는 삶의 방식을 의미합니다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. 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높은 </a:t>
                </a:r>
                <a:r>
                  <a:rPr lang="ko-KR" altLang="en-US" sz="800" dirty="0" err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컬처는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물리적인 측면보다는 심리적 측면에서의 지적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, 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문화적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, 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감성적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, 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예술적 향유를 의미합니다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. </a:t>
                </a:r>
                <a:r>
                  <a:rPr lang="ko-KR" altLang="en-US" sz="800" dirty="0" err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컬처는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일반적인 예술 활동 뿐 아니라 자기 스스로 흥미롭게 생각하고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, 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몰두하며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, </a:t>
                </a:r>
                <a:r>
                  <a:rPr lang="ko-KR" altLang="en-US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즐길 수 있는 모든 활동을 의미합니다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. </a:t>
                </a:r>
                <a:endPara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나눔스퀘어OTF" panose="020B0600000101010101" pitchFamily="34" charset="-127"/>
                  <a:ea typeface="나눔스퀘어OTF" panose="020B0600000101010101" pitchFamily="34" charset="-127"/>
                </a:endParaRPr>
              </a:p>
            </p:txBody>
          </p:sp>
          <p:pic>
            <p:nvPicPr>
              <p:cNvPr id="80" name="그림 79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6124" y="11446084"/>
                <a:ext cx="496624" cy="496624"/>
              </a:xfrm>
              <a:prstGeom prst="rect">
                <a:avLst/>
              </a:prstGeom>
            </p:spPr>
          </p:pic>
        </p:grpSp>
      </p:grpSp>
      <p:sp>
        <p:nvSpPr>
          <p:cNvPr id="81" name="TextBox 80"/>
          <p:cNvSpPr txBox="1"/>
          <p:nvPr/>
        </p:nvSpPr>
        <p:spPr>
          <a:xfrm>
            <a:off x="1364892" y="8840519"/>
            <a:ext cx="4181475" cy="259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0">
              <a:lnSpc>
                <a:spcPct val="150000"/>
              </a:lnSpc>
            </a:pPr>
            <a:r>
              <a:rPr lang="en-US" altLang="ko-KR" sz="80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Copyright(c)2016.All rights reserved by </a:t>
            </a:r>
            <a:r>
              <a:rPr lang="ko-KR" altLang="en-US" sz="80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㈜위즈덤센터</a:t>
            </a:r>
          </a:p>
        </p:txBody>
      </p:sp>
    </p:spTree>
    <p:extLst>
      <p:ext uri="{BB962C8B-B14F-4D97-AF65-F5344CB8AC3E}">
        <p14:creationId xmlns:p14="http://schemas.microsoft.com/office/powerpoint/2010/main" val="396749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30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모서리가 둥근 직사각형 21"/>
          <p:cNvSpPr/>
          <p:nvPr/>
        </p:nvSpPr>
        <p:spPr>
          <a:xfrm>
            <a:off x="96520" y="209582"/>
            <a:ext cx="6658610" cy="8614378"/>
          </a:xfrm>
          <a:prstGeom prst="roundRect">
            <a:avLst>
              <a:gd name="adj" fmla="val 3448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364892" y="8840519"/>
            <a:ext cx="4181475" cy="259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0">
              <a:lnSpc>
                <a:spcPct val="150000"/>
              </a:lnSpc>
            </a:pPr>
            <a:r>
              <a:rPr lang="en-US" altLang="ko-KR" sz="80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Copyright(c)2016.All rights reserved by </a:t>
            </a:r>
            <a:r>
              <a:rPr lang="ko-KR" altLang="en-US" sz="80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㈜위즈덤센터</a:t>
            </a:r>
          </a:p>
        </p:txBody>
      </p:sp>
      <p:sp>
        <p:nvSpPr>
          <p:cNvPr id="9" name="모서리가 둥근 직사각형 8"/>
          <p:cNvSpPr/>
          <p:nvPr/>
        </p:nvSpPr>
        <p:spPr>
          <a:xfrm>
            <a:off x="2045970" y="756334"/>
            <a:ext cx="4617720" cy="740996"/>
          </a:xfrm>
          <a:prstGeom prst="roundRect">
            <a:avLst/>
          </a:prstGeom>
          <a:solidFill>
            <a:srgbClr val="2C30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t"/>
          <a:lstStyle/>
          <a:p>
            <a:pPr>
              <a:lnSpc>
                <a:spcPct val="150000"/>
              </a:lnSpc>
            </a:pPr>
            <a:r>
              <a:rPr lang="en-US" altLang="ko-KR" sz="1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WPI </a:t>
            </a:r>
            <a:r>
              <a:rPr lang="ko-KR" altLang="en-US" sz="1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검사 결과 </a:t>
            </a:r>
            <a:r>
              <a:rPr lang="ko-KR" altLang="en-US" sz="1400" dirty="0" smtClean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당신은</a:t>
            </a:r>
            <a:r>
              <a:rPr lang="en-US" altLang="ko-KR" sz="1400" dirty="0" smtClean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ko-KR" altLang="en-US" sz="1400" dirty="0" smtClean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</a:t>
            </a:r>
            <a:r>
              <a:rPr lang="en-US" altLang="ko-KR" sz="1600" b="1" dirty="0">
                <a:solidFill>
                  <a:srgbClr val="FFC0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‘</a:t>
            </a:r>
            <a:r>
              <a:rPr lang="ko-KR" altLang="en-US" sz="1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리얼리스트</a:t>
            </a:r>
            <a:r>
              <a:rPr lang="en-US" altLang="ko-KR" sz="1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OTF" panose="020B0600000101010101" pitchFamily="34" charset="-127"/>
                <a:ea typeface="나눔스퀘어OTF" panose="020B0600000101010101" pitchFamily="34" charset="-127"/>
              </a:rPr>
              <a:t>-</a:t>
            </a:r>
            <a:r>
              <a:rPr lang="ko-KR" altLang="en-US" sz="16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릴레이션</a:t>
            </a:r>
            <a:r>
              <a:rPr lang="en-US" altLang="ko-KR" sz="1600" b="1" dirty="0">
                <a:solidFill>
                  <a:srgbClr val="FFC0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’</a:t>
            </a:r>
            <a:r>
              <a:rPr lang="ko-KR" altLang="en-US" sz="1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유형의 심리적 특성을 보입니다</a:t>
            </a:r>
            <a:r>
              <a:rPr lang="en-US" altLang="ko-KR" sz="1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 </a:t>
            </a:r>
            <a:endParaRPr lang="ko-KR" altLang="en-US" sz="1400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70" y="461109"/>
            <a:ext cx="2068682" cy="137912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6520" y="3371850"/>
            <a:ext cx="6658610" cy="5142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800"/>
              </a:lnSpc>
            </a:pP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리얼리스트는 무엇보다 안정된 삶을 추구합니다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큰 풍파가 없는 삶 속에서 하루 하루를 착하게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평범하고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성실하게 살아가는 것이 이상적이라 생각하지요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안정적인 삶에는 사회적 성공이나 타인으로부터의 인정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물질적 풍요로움이 필수적이라 생각합니다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즉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명문대 진학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전문직 종사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대기업 입사 등과 같이 많은 사람들이 선망하거나 번듯하게 보이는 자격이나 조건 등을 갖추면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안정된 삶이라 믿습니다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그러다 보니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리얼리스트는 자신이 속한 집단이 곧 자신의 정체성을 나타낸다고 생각합니다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자신이 누가 봐도 인정할 만한 집단에 속해 있을 때 자신은 성공한 사람이라고 </a:t>
            </a:r>
            <a:r>
              <a:rPr lang="ko-KR" altLang="en-US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보여지리라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믿으며 안정감을 느낍니다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직장뿐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아니라 가족 또는 개인 친목 모임도 자신의 정체성을 나타내 주는 중요한 조건입니다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따라서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주변 지인들의 관리에도 많은 노력을 기울입니다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endParaRPr lang="en-US" altLang="ko-KR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lnSpc>
                <a:spcPts val="1800"/>
              </a:lnSpc>
            </a:pPr>
            <a:endParaRPr lang="en-US" altLang="ko-K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lnSpc>
                <a:spcPts val="1800"/>
              </a:lnSpc>
            </a:pP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리얼리스트에게는 이런 번듯한 성공을 이루는 것이 삶의 목표이고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또 이것들이 삶을 이끄는 중요한 동기입니다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하지만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자신이 그런 집단에 속하지 못하거나 원하던 조건을 갖추지 못했을 때는 쉽게 좌절감을 느낍니다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특히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자신의 삶에 대해 불만을 느끼고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자신을 초라하게 여긴답니다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버젓한 목표를 이룬 후에도 삶의 안정감을 얻지 못할 수도 있습니다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더 좋아 보이는 뭔가를 얻기 위해 애써야 하는 상황이 되면서 더 큰 좌절을 경험하기도 합니다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마치 명문대 입학을 번듯한 성공이라 생각했는데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취업이라는 또 다른 시험대를 느끼거나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취업에 성공했는데 승진의 문턱을 넘어야 하는 그런 경우를 끊임없이 겪는 것이지요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자신의 삶에서 왠지 모를 불안과 허무감을 느끼게 되기 쉽습니다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계속되는 성공의 사다리를 무작정 올라가야 한다고 믿는 마음의 상태가 되지요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때로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사다리의 끝에서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성공을 이루었다는 순간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자신의 지위나 재산을 통해 위세를 드러내려 하는 마음도 생깁니다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조건에 따라 사람들과의 관계를 만들고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보통 이것을 ‘</a:t>
            </a:r>
            <a:r>
              <a:rPr lang="ko-KR" altLang="en-US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갑’과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‘을’로 구분하려 합니다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</a:t>
            </a:r>
            <a:endParaRPr lang="en-US" altLang="ko-KR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lnSpc>
                <a:spcPts val="1800"/>
              </a:lnSpc>
            </a:pPr>
            <a:endParaRPr lang="en-US" altLang="ko-K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lnSpc>
                <a:spcPts val="1800"/>
              </a:lnSpc>
            </a:pP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리얼리스트는 주변 상황 변화에 민감합니다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자신이 계획하고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준비한 범위 밖의 일이나 예기치 못한 환경 변화를 싫어하며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또 이런 상황을 불안해 합니다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삶이 어찌될지 모르니 미리 대비하여 준비해야 한다고 믿습니다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하지만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정작 무엇을 어떻게 해야 할지는 뚜렷하지 않습니다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흔히들 따르지 않는 대책 보다는 대세와 명분을 좇으려 합니다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그러다보니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자신이 경험하는 삶의 문제나 불안감은 돈을 더 많이 벌거나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다른 사람들이 사는 방식대로 살아가면 해결될 것이라고 막연히 생각하지요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또한 더 좋은 학벌과 스펙을 통해 남들보다 조금 더 성공적이고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안정적으로 살 수 있으리라 믿습니다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이러한 마음 때문에 리얼리스트는 자기 계발과 성공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출세를 위해 열심히 투자하고 노력합니다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</p:txBody>
      </p:sp>
      <p:sp>
        <p:nvSpPr>
          <p:cNvPr id="7" name="모서리가 둥근 직사각형 6"/>
          <p:cNvSpPr/>
          <p:nvPr/>
        </p:nvSpPr>
        <p:spPr>
          <a:xfrm>
            <a:off x="1508785" y="2127504"/>
            <a:ext cx="5154905" cy="969448"/>
          </a:xfrm>
          <a:prstGeom prst="roundRect">
            <a:avLst/>
          </a:prstGeom>
          <a:solidFill>
            <a:schemeClr val="bg1"/>
          </a:solidFill>
          <a:ln>
            <a:solidFill>
              <a:srgbClr val="9DC3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latinLnBrk="0">
              <a:spcAft>
                <a:spcPts val="400"/>
              </a:spcAft>
              <a:buFont typeface="Wingdings" pitchFamily="2" charset="2"/>
              <a:buChar char="Ø"/>
              <a:defRPr/>
            </a:pPr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기본 욕구</a:t>
            </a: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타인으로 부터의 인정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안정된 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현상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유지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atinLnBrk="0">
              <a:spcAft>
                <a:spcPts val="400"/>
              </a:spcAft>
              <a:buFont typeface="Wingdings" pitchFamily="2" charset="2"/>
              <a:buChar char="Ø"/>
              <a:defRPr/>
            </a:pPr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강점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원만한 인간 관계와 배려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타인을 돕고 지원하기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성실성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책임감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atinLnBrk="0">
              <a:spcAft>
                <a:spcPts val="400"/>
              </a:spcAft>
              <a:buFont typeface="Wingdings" pitchFamily="2" charset="2"/>
              <a:buChar char="Ø"/>
              <a:defRPr/>
            </a:pPr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약점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우유부단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개방성 부족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변화에 저항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외적 평가 기준에 대한 의존성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99170" y="2127504"/>
            <a:ext cx="1225847" cy="969448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1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anose="020D0604000000000000" pitchFamily="50" charset="-127"/>
                <a:ea typeface="나눔고딕" panose="020D0604000000000000" pitchFamily="50" charset="-127"/>
              </a:rPr>
              <a:t>리얼리스트</a:t>
            </a:r>
            <a:endParaRPr lang="ko-KR" altLang="en-US" sz="1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5096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30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모서리가 둥근 직사각형 21"/>
          <p:cNvSpPr/>
          <p:nvPr/>
        </p:nvSpPr>
        <p:spPr>
          <a:xfrm>
            <a:off x="96520" y="209582"/>
            <a:ext cx="6658610" cy="8614378"/>
          </a:xfrm>
          <a:prstGeom prst="roundRect">
            <a:avLst>
              <a:gd name="adj" fmla="val 3448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364892" y="8840519"/>
            <a:ext cx="4181475" cy="259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0">
              <a:lnSpc>
                <a:spcPct val="150000"/>
              </a:lnSpc>
            </a:pPr>
            <a:r>
              <a:rPr lang="en-US" altLang="ko-KR" sz="80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Copyright(c)2016.All rights reserved by </a:t>
            </a:r>
            <a:r>
              <a:rPr lang="ko-KR" altLang="en-US" sz="800" dirty="0" smtClean="0">
                <a:solidFill>
                  <a:schemeClr val="bg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㈜위즈덤센터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6520" y="403892"/>
            <a:ext cx="6658610" cy="8143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800"/>
              </a:lnSpc>
            </a:pP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리얼리스트는 다른 사람들의 시선이나 평가에 민감합니다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다른 사람들이 나를 어떻게 생각하는지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나에 대한 평판이 어떠한지에 대해 많은 신경을 씁니다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그래서 자기만의 튀는 삶의 방식보다는 다른 사람들과 조화롭게 지낼 수 있는 삶의 방식을 택합니다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리얼리스트는 집단의 규범이나 가치를 거스르면서까지 자신의 욕망이나 감정 등을 표현하기 보다는 다른 사람을 배려하며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양보하려 합니다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갈등 보다는 균형과 조화를 유지하길 원합니다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그것이 공동체 생활을 하는데 있어 미덕이고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예의라고 생각합니다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늘 주변 사람들을 신경 쓰고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배려하는 모습으로 ‘좋은 사람’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‘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착한 사람’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‘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무난한 </a:t>
            </a:r>
            <a:r>
              <a:rPr lang="ko-KR" altLang="en-US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사람’이라는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평을 듣지만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정작 본인은 ‘착한 사람 </a:t>
            </a:r>
            <a:r>
              <a:rPr lang="ko-KR" altLang="en-US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콤플렉스’와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같은 심리적 갈등과 고통을 자주 경험하기도 합니다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하지만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극단적인 상황에서는 자신과 가족의 안정을 지키기 위해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다른 사람에게 손해를 끼치거나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양심에 걸리는 선택을 할 때도 있습니다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  <a:p>
            <a:pPr algn="just">
              <a:lnSpc>
                <a:spcPts val="1800"/>
              </a:lnSpc>
            </a:pPr>
            <a:endParaRPr lang="en-US" altLang="ko-KR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lnSpc>
                <a:spcPts val="1800"/>
              </a:lnSpc>
            </a:pPr>
            <a:r>
              <a:rPr lang="ko-KR" alt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당신은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현재 다른 사람들과 좋은 관계를 유지하고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그들로부터 관심과 좋은 평판을 얻고 싶은 마음이 큽니다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특히 사회적으로 성공하거나 번듯한 사람들과 다양한 관계를 맺는 것을 중요하게 여깁니다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만일 당신 주위의 인간관계에 문제가 생긴다면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당신은 자신의 삶이 잘못되고 있다고 생각할지 모릅니다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다른 사람과의 관계가 없다면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자신의 삶을 뚜렷하게 드러낼 만한 것이 없다고 생각할 수 있기 때문입니다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  <a:p>
            <a:pPr algn="just">
              <a:lnSpc>
                <a:spcPts val="1800"/>
              </a:lnSpc>
            </a:pPr>
            <a:endParaRPr lang="en-US" altLang="ko-KR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lnSpc>
                <a:spcPts val="1800"/>
              </a:lnSpc>
            </a:pPr>
            <a:r>
              <a:rPr lang="ko-KR" alt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만일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당신이 안정적인 조직 상황 속에 있다면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스스로 조직 내에서 빛과 소금의 역할을 잘 해냅니다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특유의 성실하고 책임감 있는 태도로 조직의 시스템과 룰을 따르려 합니다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그리고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자신에게 주어진 일이나 과제를 묵묵히 해내려 합니다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새로운 일에 도전하는 것보다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현재 하는 일이 자신으로 인해 잘못되거나 자신이 그 일에 대한 책임을 지게 되는 상황을 부담스러워 합니다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상황과 환경에 예민하게 반응하면서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자신에게 주어지는 역할 안에서 최대한 안전한 적응 방식을 택합니다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하지만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만약 지나치게 자신의 이익과 이해관계에만 초점을 두고 행동할 경우 주변에서는 부화뇌동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附和雷同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하는 듯한 모습으로 인식할 수 있답니다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그러나 스스로 이런 모습으로 비춰질 수 있다는 사실을 성찰하거나 </a:t>
            </a:r>
            <a:r>
              <a:rPr lang="ko-KR" altLang="en-US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인정하기란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쉽지 않습니다</a:t>
            </a:r>
            <a:r>
              <a:rPr lang="en-US" altLang="ko-K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lnSpc>
                <a:spcPts val="1800"/>
              </a:lnSpc>
            </a:pPr>
            <a:endParaRPr lang="en-US" altLang="ko-KR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lnSpc>
                <a:spcPts val="1800"/>
              </a:lnSpc>
            </a:pPr>
            <a:r>
              <a:rPr lang="en-US" altLang="ko-K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WPI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프로파일 상에서 리얼리스트와 관계의 성향이 비교적 일치하고 있다면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현재 당신은 심리적으로 비교적 안정된 상태라고 할 수 있습니다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다른 사람들과의 관계도 원만하고 좋을 뿐 아니라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주변에서 나름대로 인정을 받고 있는 상황입니다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다른 사람과의 좋은 관계나 정답처럼 여기는 삶의 기준을 바탕으로 자신의 삶을 잘 꾸려 나가고 있습니다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  <a:p>
            <a:pPr algn="just">
              <a:lnSpc>
                <a:spcPts val="1800"/>
              </a:lnSpc>
            </a:pP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하지만 리얼리스트와 </a:t>
            </a:r>
            <a:r>
              <a:rPr lang="ko-KR" altLang="en-US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릴레이션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점수의 차이가 비교적 많이 있다면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현재의 상황이 혼란스럽거나 어려운 심리 상태에 놓여 있다는 것을 의미합니다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리얼리스트 점수보다 </a:t>
            </a:r>
            <a:r>
              <a:rPr lang="ko-KR" altLang="en-US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릴레이션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점수가 과도하게 높은 경우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현재 당신은 타인으로부터의 관심이나 인정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칭찬을 갈구하는 심리 상태에 있음을 의미합니다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자신의 불안한 마음을 다른 사람들과의 관계를 통해 충족하려는 마음인데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다른 사람들로부터 자신이 만족할 만큼의 인정과 칭찬을 받지 못하고 있는 상황입니다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그러다 보니 계속 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SNS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를 체크하고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다른 사람들의 한마디에 민감하게 반응하게 되지요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사람들을 많이 만나면 이런 갈증이 해소 될 것 같아 끊임없이 사람들과 소통하고 만나려고 하고 있습니다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  <a:p>
            <a:pPr algn="just">
              <a:lnSpc>
                <a:spcPts val="1800"/>
              </a:lnSpc>
            </a:pPr>
            <a:endParaRPr lang="en-US" altLang="ko-KR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lnSpc>
                <a:spcPts val="1800"/>
              </a:lnSpc>
            </a:pPr>
            <a:r>
              <a:rPr lang="ko-KR" alt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하지만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역설적으로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현재 당신의 삶이 불만족스럽거나 뭔가 문제가 있다고 생각이 된다면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외부로 쏟는 관심과 에너지를 줄이고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자신이 처한 상황과 문제를 직면하려는 노력이 필요합니다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다른 사람들의 평판이나 인정도 중요하지만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우리의 삶을 행복하고 만족스럽게 살아가기 위해서는 스스로 자신에 대한 만족감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또는 주위 사람들로 향한 에너지를 오로지 자신만을 위해 돌리는 그런 마음이 더 필요합니다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'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자신을 사랑하고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자신에 대해 뿌듯함을 느끼는 </a:t>
            </a:r>
            <a:r>
              <a:rPr lang="ko-KR" altLang="en-US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기준’은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바로 자기 자신에게 있습니다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자신의 불안한 마음을 안정시킬 수 있는 자기만의 기준이나 방법을 찾아야 할 때입니다</a:t>
            </a:r>
            <a:r>
              <a:rPr lang="en-US" altLang="ko-K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altLang="ko-K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24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1638</TotalTime>
  <Words>1804</Words>
  <Application>Microsoft Office PowerPoint</Application>
  <PresentationFormat>화면 슬라이드 쇼(4:3)</PresentationFormat>
  <Paragraphs>124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7" baseType="lpstr">
      <vt:lpstr>나눔고딕</vt:lpstr>
      <vt:lpstr>나눔스퀘어</vt:lpstr>
      <vt:lpstr>나눔스퀘어OTF</vt:lpstr>
      <vt:lpstr>맑은 고딕</vt:lpstr>
      <vt:lpstr>배달의민족 도현</vt:lpstr>
      <vt:lpstr>배달의민족 주아</vt:lpstr>
      <vt:lpstr>Arial</vt:lpstr>
      <vt:lpstr>Calibri</vt:lpstr>
      <vt:lpstr>Calibri Light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37</cp:revision>
  <dcterms:created xsi:type="dcterms:W3CDTF">2016-10-27T05:59:37Z</dcterms:created>
  <dcterms:modified xsi:type="dcterms:W3CDTF">2016-11-05T04:17:42Z</dcterms:modified>
</cp:coreProperties>
</file>